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67" r:id="rId4"/>
    <p:sldId id="268" r:id="rId5"/>
    <p:sldId id="269" r:id="rId6"/>
    <p:sldId id="270" r:id="rId7"/>
    <p:sldId id="271" r:id="rId8"/>
    <p:sldId id="272" r:id="rId9"/>
  </p:sldIdLst>
  <p:sldSz cx="9144000" cy="6858000" type="screen4x3"/>
  <p:notesSz cx="6858000" cy="9144000"/>
  <p:embeddedFontLst>
    <p:embeddedFont>
      <p:font typeface="Sassoon Infant Rg" panose="02000503030000020003" charset="0"/>
      <p:regular r:id="rId12"/>
      <p:bold r:id="rId13"/>
    </p:embeddedFon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
      <p:font typeface="Londrina Solid" panose="02000506000000020003" charset="0"/>
      <p:regular r:id="rId20"/>
    </p:embeddedFont>
    <p:embeddedFont>
      <p:font typeface="Sassoon Infant Md" panose="02000603050000020003" charset="0"/>
      <p:regular r:id="rId2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FE15C"/>
    <a:srgbClr val="D6794D"/>
    <a:srgbClr val="1C1C1C"/>
    <a:srgbClr val="A7A7A7"/>
    <a:srgbClr val="1D191D"/>
    <a:srgbClr val="A9DA74"/>
    <a:srgbClr val="FDFDFD"/>
    <a:srgbClr val="A21770"/>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showGuides="1">
      <p:cViewPr varScale="1">
        <p:scale>
          <a:sx n="69" d="100"/>
          <a:sy n="69" d="100"/>
        </p:scale>
        <p:origin x="1398" y="66"/>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3C7C2C3-9C8E-4D9B-B21A-29D0D77AA65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8AD2D0E-4967-4039-8BFA-F29BC983575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A34B9CE-EF80-497E-ADF1-26E3E07926B6}" type="datetimeFigureOut">
              <a:rPr lang="en-GB"/>
              <a:pPr>
                <a:defRPr/>
              </a:pPr>
              <a:t>22/04/2020</a:t>
            </a:fld>
            <a:endParaRPr lang="en-GB"/>
          </a:p>
        </p:txBody>
      </p:sp>
      <p:sp>
        <p:nvSpPr>
          <p:cNvPr id="4" name="Footer Placeholder 3">
            <a:extLst>
              <a:ext uri="{FF2B5EF4-FFF2-40B4-BE49-F238E27FC236}">
                <a16:creationId xmlns:a16="http://schemas.microsoft.com/office/drawing/2014/main" id="{02165372-BEF1-46C9-B551-0B92B84977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1597C8AB-C5B9-4CAB-9BB5-469641DB3A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14C6698-6B4F-4730-89D9-8F49298653D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CAC7D6B-A1C5-417D-83DF-FAFE0DD611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atin typeface="Twinkl" pitchFamily="2" charset="0"/>
              </a:defRPr>
            </a:lvl1pPr>
          </a:lstStyle>
          <a:p>
            <a:pPr>
              <a:defRPr/>
            </a:pPr>
            <a:endParaRPr lang="en-GB" dirty="0"/>
          </a:p>
        </p:txBody>
      </p:sp>
      <p:sp>
        <p:nvSpPr>
          <p:cNvPr id="3" name="Date Placeholder 2">
            <a:extLst>
              <a:ext uri="{FF2B5EF4-FFF2-40B4-BE49-F238E27FC236}">
                <a16:creationId xmlns:a16="http://schemas.microsoft.com/office/drawing/2014/main" id="{C6E5BCC9-6735-4157-B48A-3C39FEC602A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atin typeface="Twinkl" pitchFamily="2" charset="0"/>
              </a:defRPr>
            </a:lvl1pPr>
          </a:lstStyle>
          <a:p>
            <a:pPr>
              <a:defRPr/>
            </a:pPr>
            <a:fld id="{EA149A71-039B-4E81-9690-F223A70BA653}" type="datetimeFigureOut">
              <a:rPr lang="en-GB" smtClean="0"/>
              <a:pPr>
                <a:defRPr/>
              </a:pPr>
              <a:t>22/04/2020</a:t>
            </a:fld>
            <a:endParaRPr lang="en-GB" dirty="0"/>
          </a:p>
        </p:txBody>
      </p:sp>
      <p:sp>
        <p:nvSpPr>
          <p:cNvPr id="4" name="Slide Image Placeholder 3">
            <a:extLst>
              <a:ext uri="{FF2B5EF4-FFF2-40B4-BE49-F238E27FC236}">
                <a16:creationId xmlns:a16="http://schemas.microsoft.com/office/drawing/2014/main" id="{2C4F45FD-57B0-48B3-9639-57270ACA609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327DE0C-750E-4A95-B0DC-4C755D4C269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5EFD4D34-ACA6-4CDC-9627-6CC88F83A12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smtClean="0">
                <a:latin typeface="Twinkl" pitchFamily="2" charset="0"/>
              </a:defRPr>
            </a:lvl1pPr>
          </a:lstStyle>
          <a:p>
            <a:pPr>
              <a:defRPr/>
            </a:pPr>
            <a:endParaRPr lang="en-GB" dirty="0"/>
          </a:p>
        </p:txBody>
      </p:sp>
      <p:sp>
        <p:nvSpPr>
          <p:cNvPr id="7" name="Slide Number Placeholder 6">
            <a:extLst>
              <a:ext uri="{FF2B5EF4-FFF2-40B4-BE49-F238E27FC236}">
                <a16:creationId xmlns:a16="http://schemas.microsoft.com/office/drawing/2014/main" id="{EC093627-3AF3-4805-9FE9-3DB8ABEC89CB}"/>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atin typeface="Twinkl" pitchFamily="2" charset="0"/>
              </a:defRPr>
            </a:lvl1pPr>
          </a:lstStyle>
          <a:p>
            <a:pPr>
              <a:defRPr/>
            </a:pPr>
            <a:fld id="{F086EAD9-0DFB-4982-BB10-862C28CF642C}" type="slidenum">
              <a:rPr lang="en-GB" smtClean="0"/>
              <a:pPr>
                <a:defRPr/>
              </a:pPr>
              <a:t>‹#›</a:t>
            </a:fld>
            <a:endParaRPr lang="en-GB"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1C88338C-6F17-4EC7-9749-C9AE4F30952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3</a:t>
            </a:fld>
            <a:endParaRPr lang="en-GB" altLang="en-US" dirty="0">
              <a:latin typeface="Twinkl" pitchFamily="2"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C07D6AC1-8E89-4B91-BA8E-D204BE65799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E8668B28-28D7-4836-BEBD-5985A3C1163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58073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F24F0ED6-02A2-4684-A9A0-DC345BFEDA4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id="{7789401A-334B-417A-A132-9CAAA916121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46666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5E8A3488-D412-40DD-89DF-A876F86872C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1122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winkl" pitchFamily="2"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winkl" pitchFamily="2" charset="0"/>
              </a:defRPr>
            </a:lvl1pPr>
          </a:lstStyle>
          <a:p>
            <a:pPr lvl="0"/>
            <a:r>
              <a:rPr lang="en-US" dirty="0"/>
              <a:t>Click to edit Master text styles</a:t>
            </a:r>
          </a:p>
        </p:txBody>
      </p:sp>
    </p:spTree>
    <p:extLst>
      <p:ext uri="{BB962C8B-B14F-4D97-AF65-F5344CB8AC3E}">
        <p14:creationId xmlns:p14="http://schemas.microsoft.com/office/powerpoint/2010/main" val="2356536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66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99940847-2A57-4A4C-A346-CF9035D19D7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486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C93D0352-7E8F-4FBF-8EE1-0B69ABBAA24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id="{28A5AE75-F92C-4D01-93D0-2D565A53A95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xStyles>
    <p:titleStyle>
      <a:lvl1pPr algn="l" rtl="0" eaLnBrk="0" fontAlgn="base" hangingPunct="0">
        <a:lnSpc>
          <a:spcPct val="90000"/>
        </a:lnSpc>
        <a:spcBef>
          <a:spcPct val="0"/>
        </a:spcBef>
        <a:spcAft>
          <a:spcPct val="0"/>
        </a:spcAft>
        <a:defRPr sz="4000"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s://www.bbc.co.uk/education/clips/zqtxpv4"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D1316F-B36D-4954-842E-A88014F6A551}"/>
              </a:ext>
            </a:extLst>
          </p:cNvPr>
          <p:cNvSpPr/>
          <p:nvPr/>
        </p:nvSpPr>
        <p:spPr>
          <a:xfrm>
            <a:off x="420688" y="428625"/>
            <a:ext cx="2841625" cy="59642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pic>
        <p:nvPicPr>
          <p:cNvPr id="9219" name="Picture 1">
            <a:extLst>
              <a:ext uri="{FF2B5EF4-FFF2-40B4-BE49-F238E27FC236}">
                <a16:creationId xmlns:a16="http://schemas.microsoft.com/office/drawing/2014/main" id="{42DA928F-6900-4F39-905A-33B666AC2E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4038" y="404813"/>
            <a:ext cx="8121650" cy="600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itle 7">
            <a:extLst>
              <a:ext uri="{FF2B5EF4-FFF2-40B4-BE49-F238E27FC236}">
                <a16:creationId xmlns:a16="http://schemas.microsoft.com/office/drawing/2014/main" id="{95514AAA-DAC4-4646-82A2-3BE9701DD5E2}"/>
              </a:ext>
            </a:extLst>
          </p:cNvPr>
          <p:cNvSpPr>
            <a:spLocks noGrp="1"/>
          </p:cNvSpPr>
          <p:nvPr>
            <p:ph type="title"/>
          </p:nvPr>
        </p:nvSpPr>
        <p:spPr>
          <a:xfrm>
            <a:off x="539750" y="3569355"/>
            <a:ext cx="8064500" cy="2621121"/>
          </a:xfrm>
        </p:spPr>
        <p:txBody>
          <a:bodyPr lIns="0" tIns="0" rIns="0" bIns="0"/>
          <a:lstStyle/>
          <a:p>
            <a:pPr eaLnBrk="1" hangingPunct="1">
              <a:defRPr/>
            </a:pPr>
            <a:r>
              <a:rPr lang="en-GB" altLang="en-US" dirty="0">
                <a:ln>
                  <a:solidFill>
                    <a:srgbClr val="1D191D"/>
                  </a:solidFill>
                </a:ln>
              </a:rPr>
              <a:t>Good Vibrations</a:t>
            </a:r>
          </a:p>
        </p:txBody>
      </p:sp>
      <p:pic>
        <p:nvPicPr>
          <p:cNvPr id="9221" name="Twinkl Logo">
            <a:extLst>
              <a:ext uri="{FF2B5EF4-FFF2-40B4-BE49-F238E27FC236}">
                <a16:creationId xmlns:a16="http://schemas.microsoft.com/office/drawing/2014/main" id="{CF92AF32-AF0C-4E0F-BD3D-BD15D8CB650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78313" y="56943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a:extLst>
              <a:ext uri="{FF2B5EF4-FFF2-40B4-BE49-F238E27FC236}">
                <a16:creationId xmlns:a16="http://schemas.microsoft.com/office/drawing/2014/main" id="{07DE5001-855D-4DBD-8D20-62D2EF0A8DF8}"/>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1267" name="Rectangle 10">
            <a:extLst>
              <a:ext uri="{FF2B5EF4-FFF2-40B4-BE49-F238E27FC236}">
                <a16:creationId xmlns:a16="http://schemas.microsoft.com/office/drawing/2014/main" id="{BB8CE4BA-706C-4E5C-A971-9E9E4EDFC6E8}"/>
              </a:ext>
            </a:extLst>
          </p:cNvPr>
          <p:cNvSpPr>
            <a:spLocks noChangeArrowheads="1"/>
          </p:cNvSpPr>
          <p:nvPr/>
        </p:nvSpPr>
        <p:spPr bwMode="auto">
          <a:xfrm>
            <a:off x="755650" y="1506538"/>
            <a:ext cx="76327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pitchFamily="2" charset="0"/>
              </a:rPr>
              <a:t>What do you already know about sound and do you know anything about how sounds are made?</a:t>
            </a:r>
          </a:p>
          <a:p>
            <a:pPr algn="ctr" eaLnBrk="1" hangingPunct="1">
              <a:lnSpc>
                <a:spcPct val="100000"/>
              </a:lnSpc>
              <a:spcBef>
                <a:spcPct val="0"/>
              </a:spcBef>
              <a:buFontTx/>
              <a:buNone/>
            </a:pPr>
            <a:endParaRPr lang="en-GB" altLang="en-US" sz="1600" dirty="0">
              <a:solidFill>
                <a:schemeClr val="tx1"/>
              </a:solidFill>
              <a:latin typeface="Twinkl" pitchFamily="2" charset="0"/>
            </a:endParaRPr>
          </a:p>
          <a:p>
            <a:pPr algn="ctr" eaLnBrk="1" hangingPunct="1">
              <a:lnSpc>
                <a:spcPct val="100000"/>
              </a:lnSpc>
              <a:spcBef>
                <a:spcPct val="0"/>
              </a:spcBef>
              <a:buFontTx/>
              <a:buNone/>
            </a:pPr>
            <a:r>
              <a:rPr lang="en-GB" altLang="en-US" sz="1600" dirty="0">
                <a:solidFill>
                  <a:schemeClr val="tx1"/>
                </a:solidFill>
                <a:latin typeface="Twinkl" pitchFamily="2" charset="0"/>
              </a:rPr>
              <a:t>Complete your Sound Mind Map to show what you already know, and to ask questions about what you want to find out.</a:t>
            </a:r>
          </a:p>
        </p:txBody>
      </p:sp>
      <p:pic>
        <p:nvPicPr>
          <p:cNvPr id="11268" name="Individual Work">
            <a:extLst>
              <a:ext uri="{FF2B5EF4-FFF2-40B4-BE49-F238E27FC236}">
                <a16:creationId xmlns:a16="http://schemas.microsoft.com/office/drawing/2014/main" id="{E2869BA8-386C-42D2-86C6-83A6FBD2F3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D64AB996-6329-4F7D-9EF3-AAA13A573D32}"/>
              </a:ext>
            </a:extLst>
          </p:cNvPr>
          <p:cNvPicPr>
            <a:picLocks noChangeAspect="1"/>
          </p:cNvPicPr>
          <p:nvPr/>
        </p:nvPicPr>
        <p:blipFill>
          <a:blip r:embed="rId3"/>
          <a:stretch>
            <a:fillRect/>
          </a:stretch>
        </p:blipFill>
        <p:spPr>
          <a:xfrm>
            <a:off x="2176463" y="2873375"/>
            <a:ext cx="4791075" cy="3387725"/>
          </a:xfrm>
          <a:prstGeom prst="rect">
            <a:avLst/>
          </a:prstGeom>
          <a:effectLst>
            <a:outerShdw blurRad="63500" sx="102000" sy="102000" algn="ctr" rotWithShape="0">
              <a:prstClr val="black">
                <a:alpha val="20000"/>
              </a:prst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a:extLst>
              <a:ext uri="{FF2B5EF4-FFF2-40B4-BE49-F238E27FC236}">
                <a16:creationId xmlns:a16="http://schemas.microsoft.com/office/drawing/2014/main" id="{EB59794F-C7ED-4884-80EC-FA91E4C43C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35150" y="2644775"/>
            <a:ext cx="5478463" cy="278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6E942BFB-5D9D-438F-BF0C-CA5DF9755ABA}"/>
              </a:ext>
            </a:extLst>
          </p:cNvPr>
          <p:cNvSpPr/>
          <p:nvPr/>
        </p:nvSpPr>
        <p:spPr>
          <a:xfrm>
            <a:off x="1835150" y="5429250"/>
            <a:ext cx="5478463" cy="392113"/>
          </a:xfrm>
          <a:prstGeom prst="rect">
            <a:avLst/>
          </a:prstGeom>
          <a:solidFill>
            <a:srgbClr val="92D05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8" name="Oval 7">
            <a:extLst>
              <a:ext uri="{FF2B5EF4-FFF2-40B4-BE49-F238E27FC236}">
                <a16:creationId xmlns:a16="http://schemas.microsoft.com/office/drawing/2014/main" id="{DA7EA79A-F1D5-44FE-8AB9-5AF128FAEBBE}"/>
              </a:ext>
            </a:extLst>
          </p:cNvPr>
          <p:cNvSpPr/>
          <p:nvPr/>
        </p:nvSpPr>
        <p:spPr>
          <a:xfrm>
            <a:off x="4397375" y="3924300"/>
            <a:ext cx="354013" cy="35560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7" name="Isosceles Triangle 6">
            <a:extLst>
              <a:ext uri="{FF2B5EF4-FFF2-40B4-BE49-F238E27FC236}">
                <a16:creationId xmlns:a16="http://schemas.microsoft.com/office/drawing/2014/main" id="{15C8D650-59C2-4593-998A-34B3426DDEAD}"/>
              </a:ext>
            </a:extLst>
          </p:cNvPr>
          <p:cNvSpPr/>
          <p:nvPr/>
        </p:nvSpPr>
        <p:spPr>
          <a:xfrm rot="5400000">
            <a:off x="4489450" y="4002088"/>
            <a:ext cx="228600" cy="196850"/>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294" name="Rectangle 10">
            <a:extLst>
              <a:ext uri="{FF2B5EF4-FFF2-40B4-BE49-F238E27FC236}">
                <a16:creationId xmlns:a16="http://schemas.microsoft.com/office/drawing/2014/main" id="{54952B37-91C2-42A4-9815-912E1C65B537}"/>
              </a:ext>
            </a:extLst>
          </p:cNvPr>
          <p:cNvSpPr>
            <a:spLocks noChangeArrowheads="1"/>
          </p:cNvSpPr>
          <p:nvPr/>
        </p:nvSpPr>
        <p:spPr bwMode="auto">
          <a:xfrm>
            <a:off x="2151063" y="5508625"/>
            <a:ext cx="4903787" cy="44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70000"/>
              </a:lnSpc>
              <a:spcBef>
                <a:spcPct val="0"/>
              </a:spcBef>
              <a:buFontTx/>
              <a:buNone/>
            </a:pPr>
            <a:r>
              <a:rPr lang="en-GB" altLang="en-US" sz="1600" dirty="0">
                <a:solidFill>
                  <a:schemeClr val="bg1"/>
                </a:solidFill>
                <a:latin typeface="Twinkl" pitchFamily="2" charset="0"/>
              </a:rPr>
              <a:t>Click on this image to play the video in a new window.</a:t>
            </a:r>
          </a:p>
        </p:txBody>
      </p:sp>
      <p:sp>
        <p:nvSpPr>
          <p:cNvPr id="10" name="Rectangle 9">
            <a:hlinkClick r:id="rId4"/>
            <a:extLst>
              <a:ext uri="{FF2B5EF4-FFF2-40B4-BE49-F238E27FC236}">
                <a16:creationId xmlns:a16="http://schemas.microsoft.com/office/drawing/2014/main" id="{D834064D-A4F9-4DCF-9898-E81A6DE45A9E}"/>
              </a:ext>
            </a:extLst>
          </p:cNvPr>
          <p:cNvSpPr/>
          <p:nvPr/>
        </p:nvSpPr>
        <p:spPr>
          <a:xfrm>
            <a:off x="1835150" y="2643188"/>
            <a:ext cx="5478463" cy="3178175"/>
          </a:xfrm>
          <a:prstGeom prst="rect">
            <a:avLst/>
          </a:prstGeom>
          <a:solidFill>
            <a:srgbClr val="FDFDFD">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296" name="Title 5">
            <a:extLst>
              <a:ext uri="{FF2B5EF4-FFF2-40B4-BE49-F238E27FC236}">
                <a16:creationId xmlns:a16="http://schemas.microsoft.com/office/drawing/2014/main" id="{14B2C8D6-B709-4F31-BC11-557917D86CE4}"/>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2297" name="Rectangle 13">
            <a:extLst>
              <a:ext uri="{FF2B5EF4-FFF2-40B4-BE49-F238E27FC236}">
                <a16:creationId xmlns:a16="http://schemas.microsoft.com/office/drawing/2014/main" id="{12AC3314-118B-42D2-B119-486D1A72EB97}"/>
              </a:ext>
            </a:extLst>
          </p:cNvPr>
          <p:cNvSpPr>
            <a:spLocks noChangeArrowheads="1"/>
          </p:cNvSpPr>
          <p:nvPr/>
        </p:nvSpPr>
        <p:spPr bwMode="auto">
          <a:xfrm>
            <a:off x="1835150" y="1711325"/>
            <a:ext cx="54784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latin typeface="Twinkl" pitchFamily="2" charset="0"/>
              </a:rPr>
              <a:t>Watch this clip to see to see how the different families of musical instrument create different sounds.</a:t>
            </a:r>
            <a:endParaRPr lang="en-GB" altLang="en-US" sz="1600" dirty="0">
              <a:solidFill>
                <a:schemeClr val="tx1"/>
              </a:solidFill>
              <a:latin typeface="Twinkl" pitchFamily="2" charset="0"/>
            </a:endParaRPr>
          </a:p>
        </p:txBody>
      </p:sp>
      <p:pic>
        <p:nvPicPr>
          <p:cNvPr id="12298" name="Whole Class">
            <a:extLst>
              <a:ext uri="{FF2B5EF4-FFF2-40B4-BE49-F238E27FC236}">
                <a16:creationId xmlns:a16="http://schemas.microsoft.com/office/drawing/2014/main" id="{22D3B357-CD66-4F46-A22B-A88062C33EC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F03A800-47FE-487E-BFA4-BEA3873C4879}"/>
              </a:ext>
            </a:extLst>
          </p:cNvPr>
          <p:cNvSpPr/>
          <p:nvPr/>
        </p:nvSpPr>
        <p:spPr>
          <a:xfrm>
            <a:off x="3197225" y="3319463"/>
            <a:ext cx="1185863"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0" name="Rectangle 19">
            <a:extLst>
              <a:ext uri="{FF2B5EF4-FFF2-40B4-BE49-F238E27FC236}">
                <a16:creationId xmlns:a16="http://schemas.microsoft.com/office/drawing/2014/main" id="{A5AE36F6-4D8A-4E51-9274-11029787DA9A}"/>
              </a:ext>
            </a:extLst>
          </p:cNvPr>
          <p:cNvSpPr/>
          <p:nvPr/>
        </p:nvSpPr>
        <p:spPr>
          <a:xfrm>
            <a:off x="4776788"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1" name="Rectangle 20">
            <a:extLst>
              <a:ext uri="{FF2B5EF4-FFF2-40B4-BE49-F238E27FC236}">
                <a16:creationId xmlns:a16="http://schemas.microsoft.com/office/drawing/2014/main" id="{CE208FFB-BA42-44CB-80C0-F39FA5632A55}"/>
              </a:ext>
            </a:extLst>
          </p:cNvPr>
          <p:cNvSpPr/>
          <p:nvPr/>
        </p:nvSpPr>
        <p:spPr>
          <a:xfrm>
            <a:off x="6345238"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2" name="Rectangle 21">
            <a:extLst>
              <a:ext uri="{FF2B5EF4-FFF2-40B4-BE49-F238E27FC236}">
                <a16:creationId xmlns:a16="http://schemas.microsoft.com/office/drawing/2014/main" id="{5E786F63-EFFB-4A95-A657-C413C89295A1}"/>
              </a:ext>
            </a:extLst>
          </p:cNvPr>
          <p:cNvSpPr/>
          <p:nvPr/>
        </p:nvSpPr>
        <p:spPr>
          <a:xfrm>
            <a:off x="1655763"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5" name="Rectangle 24">
            <a:extLst>
              <a:ext uri="{FF2B5EF4-FFF2-40B4-BE49-F238E27FC236}">
                <a16:creationId xmlns:a16="http://schemas.microsoft.com/office/drawing/2014/main" id="{83D928DE-8267-4EEA-8AA5-A7C92B09E1BA}"/>
              </a:ext>
            </a:extLst>
          </p:cNvPr>
          <p:cNvSpPr/>
          <p:nvPr/>
        </p:nvSpPr>
        <p:spPr>
          <a:xfrm>
            <a:off x="3197225" y="4868863"/>
            <a:ext cx="1185863"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6" name="Rectangle 25">
            <a:extLst>
              <a:ext uri="{FF2B5EF4-FFF2-40B4-BE49-F238E27FC236}">
                <a16:creationId xmlns:a16="http://schemas.microsoft.com/office/drawing/2014/main" id="{846A19A9-70C4-4565-9052-3937392BD2D5}"/>
              </a:ext>
            </a:extLst>
          </p:cNvPr>
          <p:cNvSpPr/>
          <p:nvPr/>
        </p:nvSpPr>
        <p:spPr>
          <a:xfrm>
            <a:off x="4776788"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7" name="Rectangle 26">
            <a:extLst>
              <a:ext uri="{FF2B5EF4-FFF2-40B4-BE49-F238E27FC236}">
                <a16:creationId xmlns:a16="http://schemas.microsoft.com/office/drawing/2014/main" id="{37BB202A-0388-48A8-9D8C-17CA4C319AE8}"/>
              </a:ext>
            </a:extLst>
          </p:cNvPr>
          <p:cNvSpPr/>
          <p:nvPr/>
        </p:nvSpPr>
        <p:spPr>
          <a:xfrm>
            <a:off x="6345238"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8" name="Rectangle 17">
            <a:extLst>
              <a:ext uri="{FF2B5EF4-FFF2-40B4-BE49-F238E27FC236}">
                <a16:creationId xmlns:a16="http://schemas.microsoft.com/office/drawing/2014/main" id="{AA2B18BA-705A-4C83-AA08-92529F331EEE}"/>
              </a:ext>
            </a:extLst>
          </p:cNvPr>
          <p:cNvSpPr/>
          <p:nvPr/>
        </p:nvSpPr>
        <p:spPr>
          <a:xfrm>
            <a:off x="1655763"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4346" name="Title 5">
            <a:extLst>
              <a:ext uri="{FF2B5EF4-FFF2-40B4-BE49-F238E27FC236}">
                <a16:creationId xmlns:a16="http://schemas.microsoft.com/office/drawing/2014/main" id="{B8FC160B-7F27-4659-9BD0-086E96789809}"/>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4347" name="Rectangle 1">
            <a:extLst>
              <a:ext uri="{FF2B5EF4-FFF2-40B4-BE49-F238E27FC236}">
                <a16:creationId xmlns:a16="http://schemas.microsoft.com/office/drawing/2014/main" id="{28054386-C5FF-41DA-9752-157D6BAA4D66}"/>
              </a:ext>
            </a:extLst>
          </p:cNvPr>
          <p:cNvSpPr>
            <a:spLocks noChangeArrowheads="1"/>
          </p:cNvSpPr>
          <p:nvPr/>
        </p:nvSpPr>
        <p:spPr bwMode="auto">
          <a:xfrm>
            <a:off x="755650" y="1506538"/>
            <a:ext cx="7632700"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70000"/>
              </a:lnSpc>
              <a:spcBef>
                <a:spcPct val="0"/>
              </a:spcBef>
              <a:buFontTx/>
              <a:buNone/>
            </a:pPr>
            <a:r>
              <a:rPr lang="en-GB" altLang="en-US" sz="1600" dirty="0" smtClean="0">
                <a:solidFill>
                  <a:schemeClr val="tx1"/>
                </a:solidFill>
                <a:latin typeface="Twinkl" pitchFamily="2" charset="0"/>
              </a:rPr>
              <a:t>Can</a:t>
            </a:r>
            <a:r>
              <a:rPr lang="en-GB" altLang="en-US" sz="1600" dirty="0" smtClean="0">
                <a:solidFill>
                  <a:schemeClr val="tx1"/>
                </a:solidFill>
                <a:latin typeface="Twinkl" pitchFamily="2" charset="0"/>
              </a:rPr>
              <a:t> </a:t>
            </a:r>
            <a:r>
              <a:rPr lang="en-GB" altLang="en-US" sz="1600" dirty="0">
                <a:solidFill>
                  <a:schemeClr val="tx1"/>
                </a:solidFill>
                <a:latin typeface="Twinkl" pitchFamily="2" charset="0"/>
              </a:rPr>
              <a:t>you come up with some words to explain how the musical instruments make sounds?</a:t>
            </a:r>
          </a:p>
          <a:p>
            <a:pPr algn="ctr" eaLnBrk="1" hangingPunct="1">
              <a:lnSpc>
                <a:spcPct val="70000"/>
              </a:lnSpc>
              <a:spcBef>
                <a:spcPct val="0"/>
              </a:spcBef>
              <a:buFontTx/>
              <a:buNone/>
            </a:pPr>
            <a:r>
              <a:rPr lang="en-GB" altLang="en-US" sz="1600" dirty="0" smtClean="0">
                <a:solidFill>
                  <a:schemeClr val="tx1"/>
                </a:solidFill>
                <a:latin typeface="Twinkl" pitchFamily="2" charset="0"/>
              </a:rPr>
              <a:t>Click the mouse to reveal some words. </a:t>
            </a:r>
            <a:r>
              <a:rPr lang="en-GB" altLang="en-US" sz="1600" dirty="0">
                <a:solidFill>
                  <a:schemeClr val="tx1"/>
                </a:solidFill>
                <a:latin typeface="Twinkl" pitchFamily="2" charset="0"/>
              </a:rPr>
              <a:t>Did you choose any of these words?</a:t>
            </a:r>
          </a:p>
        </p:txBody>
      </p:sp>
      <p:sp>
        <p:nvSpPr>
          <p:cNvPr id="14348" name="Rectangle 2">
            <a:extLst>
              <a:ext uri="{FF2B5EF4-FFF2-40B4-BE49-F238E27FC236}">
                <a16:creationId xmlns:a16="http://schemas.microsoft.com/office/drawing/2014/main" id="{2153E588-20B6-44E6-8397-1E95F7554D6E}"/>
              </a:ext>
            </a:extLst>
          </p:cNvPr>
          <p:cNvSpPr>
            <a:spLocks noChangeArrowheads="1"/>
          </p:cNvSpPr>
          <p:nvPr/>
        </p:nvSpPr>
        <p:spPr bwMode="auto">
          <a:xfrm>
            <a:off x="3313113" y="3408363"/>
            <a:ext cx="11432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Vibration</a:t>
            </a:r>
          </a:p>
        </p:txBody>
      </p:sp>
      <p:sp>
        <p:nvSpPr>
          <p:cNvPr id="14349" name="Rectangle 8">
            <a:extLst>
              <a:ext uri="{FF2B5EF4-FFF2-40B4-BE49-F238E27FC236}">
                <a16:creationId xmlns:a16="http://schemas.microsoft.com/office/drawing/2014/main" id="{7F90EFF6-169F-4959-987B-1E12A24C3AB8}"/>
              </a:ext>
            </a:extLst>
          </p:cNvPr>
          <p:cNvSpPr>
            <a:spLocks noChangeArrowheads="1"/>
          </p:cNvSpPr>
          <p:nvPr/>
        </p:nvSpPr>
        <p:spPr bwMode="auto">
          <a:xfrm>
            <a:off x="1831975" y="3408363"/>
            <a:ext cx="9284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Vibrate</a:t>
            </a:r>
          </a:p>
        </p:txBody>
      </p:sp>
      <p:sp>
        <p:nvSpPr>
          <p:cNvPr id="14350" name="Rectangle 11">
            <a:extLst>
              <a:ext uri="{FF2B5EF4-FFF2-40B4-BE49-F238E27FC236}">
                <a16:creationId xmlns:a16="http://schemas.microsoft.com/office/drawing/2014/main" id="{69014138-AA5E-4B20-9A7E-64B0EA94F8C2}"/>
              </a:ext>
            </a:extLst>
          </p:cNvPr>
          <p:cNvSpPr>
            <a:spLocks noChangeArrowheads="1"/>
          </p:cNvSpPr>
          <p:nvPr/>
        </p:nvSpPr>
        <p:spPr bwMode="auto">
          <a:xfrm>
            <a:off x="4976813" y="3408363"/>
            <a:ext cx="8739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Twang</a:t>
            </a:r>
          </a:p>
        </p:txBody>
      </p:sp>
      <p:sp>
        <p:nvSpPr>
          <p:cNvPr id="14351" name="Rectangle 12">
            <a:extLst>
              <a:ext uri="{FF2B5EF4-FFF2-40B4-BE49-F238E27FC236}">
                <a16:creationId xmlns:a16="http://schemas.microsoft.com/office/drawing/2014/main" id="{530C97D1-BC4B-4644-A153-A37E1D5E8F5C}"/>
              </a:ext>
            </a:extLst>
          </p:cNvPr>
          <p:cNvSpPr>
            <a:spLocks noChangeArrowheads="1"/>
          </p:cNvSpPr>
          <p:nvPr/>
        </p:nvSpPr>
        <p:spPr bwMode="auto">
          <a:xfrm>
            <a:off x="6618288" y="3408363"/>
            <a:ext cx="6896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Blow</a:t>
            </a:r>
          </a:p>
        </p:txBody>
      </p:sp>
      <p:sp>
        <p:nvSpPr>
          <p:cNvPr id="14352" name="Rectangle 13">
            <a:extLst>
              <a:ext uri="{FF2B5EF4-FFF2-40B4-BE49-F238E27FC236}">
                <a16:creationId xmlns:a16="http://schemas.microsoft.com/office/drawing/2014/main" id="{8EB41138-2BC8-48E2-9666-99385A20A72B}"/>
              </a:ext>
            </a:extLst>
          </p:cNvPr>
          <p:cNvSpPr>
            <a:spLocks noChangeArrowheads="1"/>
          </p:cNvSpPr>
          <p:nvPr/>
        </p:nvSpPr>
        <p:spPr bwMode="auto">
          <a:xfrm>
            <a:off x="3422650" y="4946650"/>
            <a:ext cx="8611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Scrape</a:t>
            </a:r>
          </a:p>
        </p:txBody>
      </p:sp>
      <p:sp>
        <p:nvSpPr>
          <p:cNvPr id="14353" name="Rectangle 14">
            <a:extLst>
              <a:ext uri="{FF2B5EF4-FFF2-40B4-BE49-F238E27FC236}">
                <a16:creationId xmlns:a16="http://schemas.microsoft.com/office/drawing/2014/main" id="{5B429B28-227F-4BA6-95FF-CE83812719C8}"/>
              </a:ext>
            </a:extLst>
          </p:cNvPr>
          <p:cNvSpPr>
            <a:spLocks noChangeArrowheads="1"/>
          </p:cNvSpPr>
          <p:nvPr/>
        </p:nvSpPr>
        <p:spPr bwMode="auto">
          <a:xfrm>
            <a:off x="1954213" y="4946650"/>
            <a:ext cx="7056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Bang</a:t>
            </a:r>
          </a:p>
        </p:txBody>
      </p:sp>
      <p:sp>
        <p:nvSpPr>
          <p:cNvPr id="14354" name="Rectangle 15">
            <a:extLst>
              <a:ext uri="{FF2B5EF4-FFF2-40B4-BE49-F238E27FC236}">
                <a16:creationId xmlns:a16="http://schemas.microsoft.com/office/drawing/2014/main" id="{F0E57913-FB77-4691-8049-2C7385AAE1BC}"/>
              </a:ext>
            </a:extLst>
          </p:cNvPr>
          <p:cNvSpPr>
            <a:spLocks noChangeArrowheads="1"/>
          </p:cNvSpPr>
          <p:nvPr/>
        </p:nvSpPr>
        <p:spPr bwMode="auto">
          <a:xfrm>
            <a:off x="4992688" y="4946650"/>
            <a:ext cx="7889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Shake</a:t>
            </a:r>
          </a:p>
        </p:txBody>
      </p:sp>
      <p:sp>
        <p:nvSpPr>
          <p:cNvPr id="14355" name="Rectangle 16">
            <a:extLst>
              <a:ext uri="{FF2B5EF4-FFF2-40B4-BE49-F238E27FC236}">
                <a16:creationId xmlns:a16="http://schemas.microsoft.com/office/drawing/2014/main" id="{A684CECE-35C7-4D49-BAED-CC382376E085}"/>
              </a:ext>
            </a:extLst>
          </p:cNvPr>
          <p:cNvSpPr>
            <a:spLocks noChangeArrowheads="1"/>
          </p:cNvSpPr>
          <p:nvPr/>
        </p:nvSpPr>
        <p:spPr bwMode="auto">
          <a:xfrm>
            <a:off x="6602413" y="4946650"/>
            <a:ext cx="7393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Pluck</a:t>
            </a:r>
          </a:p>
        </p:txBody>
      </p:sp>
      <p:pic>
        <p:nvPicPr>
          <p:cNvPr id="14356" name="Whole Class">
            <a:extLst>
              <a:ext uri="{FF2B5EF4-FFF2-40B4-BE49-F238E27FC236}">
                <a16:creationId xmlns:a16="http://schemas.microsoft.com/office/drawing/2014/main" id="{FD1C31F9-6818-4C93-AF2F-89590569FFC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4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4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5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5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5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35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435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3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8" grpId="0"/>
      <p:bldP spid="14349" grpId="0"/>
      <p:bldP spid="14350" grpId="0"/>
      <p:bldP spid="14351" grpId="0"/>
      <p:bldP spid="14352" grpId="0"/>
      <p:bldP spid="14353" grpId="0"/>
      <p:bldP spid="14354" grpId="0"/>
      <p:bldP spid="143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7419DE9A-0835-4170-A6FA-94CDC669F623}"/>
              </a:ext>
            </a:extLst>
          </p:cNvPr>
          <p:cNvSpPr/>
          <p:nvPr/>
        </p:nvSpPr>
        <p:spPr>
          <a:xfrm>
            <a:off x="2981325" y="4208463"/>
            <a:ext cx="3189288" cy="5159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32" name="Rectangle 31">
            <a:extLst>
              <a:ext uri="{FF2B5EF4-FFF2-40B4-BE49-F238E27FC236}">
                <a16:creationId xmlns:a16="http://schemas.microsoft.com/office/drawing/2014/main" id="{3FD98846-BCAE-455A-9041-831395BE69D2}"/>
              </a:ext>
            </a:extLst>
          </p:cNvPr>
          <p:cNvSpPr/>
          <p:nvPr/>
        </p:nvSpPr>
        <p:spPr>
          <a:xfrm>
            <a:off x="755650" y="2830513"/>
            <a:ext cx="7632700" cy="5143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30" name="Rectangle 29">
            <a:extLst>
              <a:ext uri="{FF2B5EF4-FFF2-40B4-BE49-F238E27FC236}">
                <a16:creationId xmlns:a16="http://schemas.microsoft.com/office/drawing/2014/main" id="{F524C475-6B6E-4D0B-80F1-128B6FF0778F}"/>
              </a:ext>
            </a:extLst>
          </p:cNvPr>
          <p:cNvSpPr/>
          <p:nvPr/>
        </p:nvSpPr>
        <p:spPr>
          <a:xfrm>
            <a:off x="755650" y="3443288"/>
            <a:ext cx="7632700" cy="6683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9" name="Rectangle 28">
            <a:extLst>
              <a:ext uri="{FF2B5EF4-FFF2-40B4-BE49-F238E27FC236}">
                <a16:creationId xmlns:a16="http://schemas.microsoft.com/office/drawing/2014/main" id="{6B7D9A0E-EF4C-4725-92AF-EC0BE1A24C31}"/>
              </a:ext>
            </a:extLst>
          </p:cNvPr>
          <p:cNvSpPr/>
          <p:nvPr/>
        </p:nvSpPr>
        <p:spPr>
          <a:xfrm>
            <a:off x="755650" y="2222500"/>
            <a:ext cx="7632700" cy="5143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3" name="Rectangle 22">
            <a:extLst>
              <a:ext uri="{FF2B5EF4-FFF2-40B4-BE49-F238E27FC236}">
                <a16:creationId xmlns:a16="http://schemas.microsoft.com/office/drawing/2014/main" id="{95D1902D-7464-4523-9761-B80E4119289D}"/>
              </a:ext>
            </a:extLst>
          </p:cNvPr>
          <p:cNvSpPr/>
          <p:nvPr/>
        </p:nvSpPr>
        <p:spPr>
          <a:xfrm>
            <a:off x="755650" y="1465263"/>
            <a:ext cx="7632700" cy="6683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5367" name="Title 5">
            <a:extLst>
              <a:ext uri="{FF2B5EF4-FFF2-40B4-BE49-F238E27FC236}">
                <a16:creationId xmlns:a16="http://schemas.microsoft.com/office/drawing/2014/main" id="{F0D37C9C-9847-4C57-A7B5-CE322014B9BE}"/>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15368" name="Rectangle 1">
            <a:extLst>
              <a:ext uri="{FF2B5EF4-FFF2-40B4-BE49-F238E27FC236}">
                <a16:creationId xmlns:a16="http://schemas.microsoft.com/office/drawing/2014/main" id="{1A29311A-6489-4201-908D-4B911790C6A6}"/>
              </a:ext>
            </a:extLst>
          </p:cNvPr>
          <p:cNvSpPr>
            <a:spLocks noChangeArrowheads="1"/>
          </p:cNvSpPr>
          <p:nvPr/>
        </p:nvSpPr>
        <p:spPr bwMode="auto">
          <a:xfrm>
            <a:off x="989013" y="1519238"/>
            <a:ext cx="73993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All the instruments are played in different ways, but they all have something in common. They all create sounds by vibrating.</a:t>
            </a:r>
          </a:p>
        </p:txBody>
      </p:sp>
      <p:pic>
        <p:nvPicPr>
          <p:cNvPr id="15369" name="Whole Class">
            <a:extLst>
              <a:ext uri="{FF2B5EF4-FFF2-40B4-BE49-F238E27FC236}">
                <a16:creationId xmlns:a16="http://schemas.microsoft.com/office/drawing/2014/main" id="{F169AC38-54D4-4870-BBBE-5872D3AE71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0" name="Rectangle 3">
            <a:extLst>
              <a:ext uri="{FF2B5EF4-FFF2-40B4-BE49-F238E27FC236}">
                <a16:creationId xmlns:a16="http://schemas.microsoft.com/office/drawing/2014/main" id="{D8131482-9F52-46DB-9B03-319D8326EA84}"/>
              </a:ext>
            </a:extLst>
          </p:cNvPr>
          <p:cNvSpPr>
            <a:spLocks noChangeArrowheads="1"/>
          </p:cNvSpPr>
          <p:nvPr/>
        </p:nvSpPr>
        <p:spPr bwMode="auto">
          <a:xfrm>
            <a:off x="3476625" y="4295775"/>
            <a:ext cx="24016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But what is a vibration?</a:t>
            </a:r>
          </a:p>
        </p:txBody>
      </p:sp>
      <p:sp>
        <p:nvSpPr>
          <p:cNvPr id="15371" name="Rectangle 4">
            <a:extLst>
              <a:ext uri="{FF2B5EF4-FFF2-40B4-BE49-F238E27FC236}">
                <a16:creationId xmlns:a16="http://schemas.microsoft.com/office/drawing/2014/main" id="{B9223825-843E-43B0-8F34-1A6A0786D446}"/>
              </a:ext>
            </a:extLst>
          </p:cNvPr>
          <p:cNvSpPr>
            <a:spLocks noChangeArrowheads="1"/>
          </p:cNvSpPr>
          <p:nvPr/>
        </p:nvSpPr>
        <p:spPr bwMode="auto">
          <a:xfrm>
            <a:off x="993775" y="3492500"/>
            <a:ext cx="7559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balafon and the bongos make sounds when they are hit or banged, causing the blocks or the skin to vibrate.</a:t>
            </a:r>
          </a:p>
        </p:txBody>
      </p:sp>
      <p:sp>
        <p:nvSpPr>
          <p:cNvPr id="15372" name="Rectangle 6">
            <a:extLst>
              <a:ext uri="{FF2B5EF4-FFF2-40B4-BE49-F238E27FC236}">
                <a16:creationId xmlns:a16="http://schemas.microsoft.com/office/drawing/2014/main" id="{503BF4BD-1F05-4F74-A922-303E23D21E56}"/>
              </a:ext>
            </a:extLst>
          </p:cNvPr>
          <p:cNvSpPr>
            <a:spLocks noChangeArrowheads="1"/>
          </p:cNvSpPr>
          <p:nvPr/>
        </p:nvSpPr>
        <p:spPr bwMode="auto">
          <a:xfrm>
            <a:off x="996950" y="2921000"/>
            <a:ext cx="73914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pan pipes and horn are filled with air, which vibrates when they are blown.</a:t>
            </a:r>
          </a:p>
        </p:txBody>
      </p:sp>
      <p:sp>
        <p:nvSpPr>
          <p:cNvPr id="15373" name="Rectangle 7">
            <a:extLst>
              <a:ext uri="{FF2B5EF4-FFF2-40B4-BE49-F238E27FC236}">
                <a16:creationId xmlns:a16="http://schemas.microsoft.com/office/drawing/2014/main" id="{DDA1D622-36EC-488C-83DC-7187C2FB189F}"/>
              </a:ext>
            </a:extLst>
          </p:cNvPr>
          <p:cNvSpPr>
            <a:spLocks noChangeArrowheads="1"/>
          </p:cNvSpPr>
          <p:nvPr/>
        </p:nvSpPr>
        <p:spPr bwMode="auto">
          <a:xfrm>
            <a:off x="989013" y="2311400"/>
            <a:ext cx="7399337"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strings of the guitar and the </a:t>
            </a:r>
            <a:r>
              <a:rPr lang="en-GB" altLang="en-US" sz="1600" dirty="0" err="1">
                <a:solidFill>
                  <a:schemeClr val="tx1"/>
                </a:solidFill>
                <a:latin typeface="Twinkl" pitchFamily="2" charset="0"/>
              </a:rPr>
              <a:t>gopichand</a:t>
            </a:r>
            <a:r>
              <a:rPr lang="en-GB" altLang="en-US" sz="1600" dirty="0">
                <a:solidFill>
                  <a:schemeClr val="tx1"/>
                </a:solidFill>
                <a:latin typeface="Twinkl" pitchFamily="2" charset="0"/>
              </a:rPr>
              <a:t> vibrate when they are plucked.</a:t>
            </a:r>
          </a:p>
        </p:txBody>
      </p:sp>
      <p:pic>
        <p:nvPicPr>
          <p:cNvPr id="15374" name="Picture 9">
            <a:extLst>
              <a:ext uri="{FF2B5EF4-FFF2-40B4-BE49-F238E27FC236}">
                <a16:creationId xmlns:a16="http://schemas.microsoft.com/office/drawing/2014/main" id="{0856B030-C2F5-4EA3-83EC-5B3A7ABB4E6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80175" y="4257675"/>
            <a:ext cx="1474788"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5" name="Picture 10">
            <a:extLst>
              <a:ext uri="{FF2B5EF4-FFF2-40B4-BE49-F238E27FC236}">
                <a16:creationId xmlns:a16="http://schemas.microsoft.com/office/drawing/2014/main" id="{2BEED8D8-F3FB-4F7E-B183-941055D891C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956797">
            <a:off x="552450" y="4638675"/>
            <a:ext cx="2405063"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8D699B9-79B5-492B-AF92-4A39B58A7CBC}"/>
              </a:ext>
            </a:extLst>
          </p:cNvPr>
          <p:cNvSpPr/>
          <p:nvPr/>
        </p:nvSpPr>
        <p:spPr>
          <a:xfrm>
            <a:off x="755650" y="2001838"/>
            <a:ext cx="7632700" cy="17875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6387" name="Title 5">
            <a:extLst>
              <a:ext uri="{FF2B5EF4-FFF2-40B4-BE49-F238E27FC236}">
                <a16:creationId xmlns:a16="http://schemas.microsoft.com/office/drawing/2014/main" id="{37635B50-1877-4A67-9410-F37B3C029DAC}"/>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16388" name="Rectangle 1">
            <a:extLst>
              <a:ext uri="{FF2B5EF4-FFF2-40B4-BE49-F238E27FC236}">
                <a16:creationId xmlns:a16="http://schemas.microsoft.com/office/drawing/2014/main" id="{CDAA1934-B9F5-4455-A722-C93E74B3A779}"/>
              </a:ext>
            </a:extLst>
          </p:cNvPr>
          <p:cNvSpPr>
            <a:spLocks noChangeArrowheads="1"/>
          </p:cNvSpPr>
          <p:nvPr/>
        </p:nvSpPr>
        <p:spPr bwMode="auto">
          <a:xfrm>
            <a:off x="873125" y="1506538"/>
            <a:ext cx="73993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pitchFamily="2" charset="0"/>
              </a:rPr>
              <a:t>We can see and feel vibrations whenever sounds are made.</a:t>
            </a:r>
          </a:p>
        </p:txBody>
      </p:sp>
      <p:pic>
        <p:nvPicPr>
          <p:cNvPr id="16389" name="Whole Class">
            <a:extLst>
              <a:ext uri="{FF2B5EF4-FFF2-40B4-BE49-F238E27FC236}">
                <a16:creationId xmlns:a16="http://schemas.microsoft.com/office/drawing/2014/main" id="{0A7ACAEE-1B1A-4737-B8D9-270C7E10A88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2">
            <a:extLst>
              <a:ext uri="{FF2B5EF4-FFF2-40B4-BE49-F238E27FC236}">
                <a16:creationId xmlns:a16="http://schemas.microsoft.com/office/drawing/2014/main" id="{45B277FF-D77B-445D-B2CC-942BDABD2DE9}"/>
              </a:ext>
            </a:extLst>
          </p:cNvPr>
          <p:cNvSpPr>
            <a:spLocks noChangeArrowheads="1"/>
          </p:cNvSpPr>
          <p:nvPr/>
        </p:nvSpPr>
        <p:spPr bwMode="auto">
          <a:xfrm>
            <a:off x="1831975" y="2144713"/>
            <a:ext cx="54832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Gently place your hand on your throat.</a:t>
            </a:r>
            <a:br>
              <a:rPr lang="en-GB" altLang="en-US" dirty="0">
                <a:solidFill>
                  <a:schemeClr val="tx1"/>
                </a:solidFill>
                <a:latin typeface="Twinkl" pitchFamily="2" charset="0"/>
              </a:rPr>
            </a:br>
            <a:endParaRPr lang="en-GB" altLang="en-US" dirty="0">
              <a:solidFill>
                <a:schemeClr val="tx1"/>
              </a:solidFill>
              <a:latin typeface="Twinkl" pitchFamily="2" charset="0"/>
            </a:endParaRPr>
          </a:p>
          <a:p>
            <a:pPr algn="ctr" eaLnBrk="1" hangingPunct="1">
              <a:lnSpc>
                <a:spcPct val="100000"/>
              </a:lnSpc>
              <a:spcBef>
                <a:spcPct val="0"/>
              </a:spcBef>
              <a:buFontTx/>
              <a:buNone/>
            </a:pPr>
            <a:r>
              <a:rPr lang="en-GB" altLang="en-US" dirty="0">
                <a:solidFill>
                  <a:schemeClr val="tx1"/>
                </a:solidFill>
                <a:latin typeface="Twinkl" pitchFamily="2" charset="0"/>
              </a:rPr>
              <a:t>Say ‘Ah!’</a:t>
            </a:r>
          </a:p>
          <a:p>
            <a:pPr algn="ctr" eaLnBrk="1" hangingPunct="1">
              <a:lnSpc>
                <a:spcPct val="100000"/>
              </a:lnSpc>
              <a:spcBef>
                <a:spcPct val="0"/>
              </a:spcBef>
              <a:buFontTx/>
              <a:buNone/>
            </a:pPr>
            <a:endParaRPr lang="en-GB" altLang="en-US" dirty="0">
              <a:solidFill>
                <a:schemeClr val="tx1"/>
              </a:solidFill>
              <a:latin typeface="Twinkl" pitchFamily="2" charset="0"/>
            </a:endParaRPr>
          </a:p>
          <a:p>
            <a:pPr algn="ctr" eaLnBrk="1" hangingPunct="1">
              <a:lnSpc>
                <a:spcPct val="100000"/>
              </a:lnSpc>
              <a:spcBef>
                <a:spcPct val="0"/>
              </a:spcBef>
              <a:buFontTx/>
              <a:buNone/>
            </a:pPr>
            <a:r>
              <a:rPr lang="en-GB" altLang="en-US" dirty="0">
                <a:solidFill>
                  <a:schemeClr val="tx1"/>
                </a:solidFill>
                <a:latin typeface="Twinkl" pitchFamily="2" charset="0"/>
              </a:rPr>
              <a:t>Can you feel the vibrations from your vocal cords?</a:t>
            </a:r>
          </a:p>
        </p:txBody>
      </p:sp>
      <p:sp>
        <p:nvSpPr>
          <p:cNvPr id="9" name="Oval Callout 8">
            <a:extLst>
              <a:ext uri="{FF2B5EF4-FFF2-40B4-BE49-F238E27FC236}">
                <a16:creationId xmlns:a16="http://schemas.microsoft.com/office/drawing/2014/main" id="{0E5E3D67-BA67-45A3-9B45-69F457120EBF}"/>
              </a:ext>
            </a:extLst>
          </p:cNvPr>
          <p:cNvSpPr/>
          <p:nvPr/>
        </p:nvSpPr>
        <p:spPr>
          <a:xfrm>
            <a:off x="3213100" y="3998913"/>
            <a:ext cx="2717800" cy="1931987"/>
          </a:xfrm>
          <a:prstGeom prst="wedgeEllipseCallou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6392" name="Rectangle 11">
            <a:extLst>
              <a:ext uri="{FF2B5EF4-FFF2-40B4-BE49-F238E27FC236}">
                <a16:creationId xmlns:a16="http://schemas.microsoft.com/office/drawing/2014/main" id="{C9390294-160D-4093-90B1-E0149D6272CD}"/>
              </a:ext>
            </a:extLst>
          </p:cNvPr>
          <p:cNvSpPr>
            <a:spLocks noChangeArrowheads="1"/>
          </p:cNvSpPr>
          <p:nvPr/>
        </p:nvSpPr>
        <p:spPr bwMode="auto">
          <a:xfrm>
            <a:off x="3860800" y="4273550"/>
            <a:ext cx="14335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7200" dirty="0">
                <a:solidFill>
                  <a:srgbClr val="92D050"/>
                </a:solidFill>
                <a:latin typeface="Londrina Solid" pitchFamily="50" charset="0"/>
              </a:rPr>
              <a:t>Ahh</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93F65F5-B2F4-4CFD-8A12-22CA8E3FE19F}"/>
              </a:ext>
            </a:extLst>
          </p:cNvPr>
          <p:cNvSpPr/>
          <p:nvPr/>
        </p:nvSpPr>
        <p:spPr>
          <a:xfrm>
            <a:off x="660400" y="3394075"/>
            <a:ext cx="2111375" cy="1295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1" name="Rectangle 10">
            <a:extLst>
              <a:ext uri="{FF2B5EF4-FFF2-40B4-BE49-F238E27FC236}">
                <a16:creationId xmlns:a16="http://schemas.microsoft.com/office/drawing/2014/main" id="{713FBAE9-2024-43B2-873C-4428323F5578}"/>
              </a:ext>
            </a:extLst>
          </p:cNvPr>
          <p:cNvSpPr/>
          <p:nvPr/>
        </p:nvSpPr>
        <p:spPr>
          <a:xfrm>
            <a:off x="6284913" y="3394075"/>
            <a:ext cx="2224087" cy="15652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7412" name="Title 5">
            <a:extLst>
              <a:ext uri="{FF2B5EF4-FFF2-40B4-BE49-F238E27FC236}">
                <a16:creationId xmlns:a16="http://schemas.microsoft.com/office/drawing/2014/main" id="{92A43094-7D63-441A-9739-B67037D3A1AC}"/>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2" name="Rectangle 1">
            <a:extLst>
              <a:ext uri="{FF2B5EF4-FFF2-40B4-BE49-F238E27FC236}">
                <a16:creationId xmlns:a16="http://schemas.microsoft.com/office/drawing/2014/main" id="{BF3F10FB-80FB-475D-8E3A-49BC9C9F79E0}"/>
              </a:ext>
            </a:extLst>
          </p:cNvPr>
          <p:cNvSpPr/>
          <p:nvPr/>
        </p:nvSpPr>
        <p:spPr>
          <a:xfrm>
            <a:off x="866775" y="1524000"/>
            <a:ext cx="7399338" cy="746125"/>
          </a:xfrm>
          <a:prstGeom prst="rect">
            <a:avLst/>
          </a:prstGeom>
        </p:spPr>
        <p:txBody>
          <a:bodyPr>
            <a:spAutoFit/>
          </a:bodyPr>
          <a:lstStyle/>
          <a:p>
            <a:pPr algn="ctr" eaLnBrk="1" fontAlgn="auto" hangingPunct="1">
              <a:spcBef>
                <a:spcPts val="0"/>
              </a:spcBef>
              <a:spcAft>
                <a:spcPts val="0"/>
              </a:spcAft>
              <a:defRPr/>
            </a:pPr>
            <a:r>
              <a:rPr lang="en-GB" altLang="en-US" sz="1600" dirty="0">
                <a:latin typeface="Twinkl" pitchFamily="2" charset="0"/>
              </a:rPr>
              <a:t>Place a few grains of rice on a drum skin and gently bang the drum.</a:t>
            </a:r>
          </a:p>
          <a:p>
            <a:pPr algn="ctr" eaLnBrk="1" fontAlgn="auto" hangingPunct="1">
              <a:spcBef>
                <a:spcPts val="0"/>
              </a:spcBef>
              <a:spcAft>
                <a:spcPts val="0"/>
              </a:spcAft>
              <a:defRPr/>
            </a:pPr>
            <a:endParaRPr lang="en-GB" altLang="en-US" sz="1050" dirty="0">
              <a:latin typeface="Twinkl" pitchFamily="2" charset="0"/>
            </a:endParaRPr>
          </a:p>
          <a:p>
            <a:pPr algn="ctr" eaLnBrk="1" fontAlgn="auto" hangingPunct="1">
              <a:spcBef>
                <a:spcPts val="0"/>
              </a:spcBef>
              <a:spcAft>
                <a:spcPts val="0"/>
              </a:spcAft>
              <a:defRPr/>
            </a:pPr>
            <a:r>
              <a:rPr lang="en-GB" altLang="en-US" sz="1600" dirty="0">
                <a:latin typeface="Twinkl" pitchFamily="2" charset="0"/>
              </a:rPr>
              <a:t>What do you observe?</a:t>
            </a:r>
          </a:p>
        </p:txBody>
      </p:sp>
      <p:sp>
        <p:nvSpPr>
          <p:cNvPr id="4" name="Rectangle 3">
            <a:extLst>
              <a:ext uri="{FF2B5EF4-FFF2-40B4-BE49-F238E27FC236}">
                <a16:creationId xmlns:a16="http://schemas.microsoft.com/office/drawing/2014/main" id="{C466E244-E04E-47C9-84C9-9B5F35A3184D}"/>
              </a:ext>
            </a:extLst>
          </p:cNvPr>
          <p:cNvSpPr>
            <a:spLocks noChangeArrowheads="1"/>
          </p:cNvSpPr>
          <p:nvPr/>
        </p:nvSpPr>
        <p:spPr bwMode="auto">
          <a:xfrm>
            <a:off x="788988" y="3625850"/>
            <a:ext cx="188753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grains of rice bounce on the drum skin when it is hit.</a:t>
            </a:r>
          </a:p>
        </p:txBody>
      </p:sp>
      <p:sp>
        <p:nvSpPr>
          <p:cNvPr id="5" name="Rectangle 4">
            <a:extLst>
              <a:ext uri="{FF2B5EF4-FFF2-40B4-BE49-F238E27FC236}">
                <a16:creationId xmlns:a16="http://schemas.microsoft.com/office/drawing/2014/main" id="{EFCE1E53-0560-4401-B50E-7E20FA536751}"/>
              </a:ext>
            </a:extLst>
          </p:cNvPr>
          <p:cNvSpPr>
            <a:spLocks noChangeArrowheads="1"/>
          </p:cNvSpPr>
          <p:nvPr/>
        </p:nvSpPr>
        <p:spPr bwMode="auto">
          <a:xfrm>
            <a:off x="6388100" y="3503613"/>
            <a:ext cx="20923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This is because the drum skin vibrates, and the vibrations pass to the grains of rice, which also vibrate.</a:t>
            </a:r>
          </a:p>
        </p:txBody>
      </p:sp>
      <p:pic>
        <p:nvPicPr>
          <p:cNvPr id="7" name="Picture 6">
            <a:extLst>
              <a:ext uri="{FF2B5EF4-FFF2-40B4-BE49-F238E27FC236}">
                <a16:creationId xmlns:a16="http://schemas.microsoft.com/office/drawing/2014/main" id="{BDE20769-2238-47B6-AEC8-830D0F6FF60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00363" y="2497138"/>
            <a:ext cx="3355975"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Group Work">
            <a:extLst>
              <a:ext uri="{FF2B5EF4-FFF2-40B4-BE49-F238E27FC236}">
                <a16:creationId xmlns:a16="http://schemas.microsoft.com/office/drawing/2014/main" id="{80CEAC43-84B4-440D-BCB3-0EABC49DC5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33055" y="1524000"/>
            <a:ext cx="6733309" cy="746125"/>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7E726E5-4283-4491-9C45-5E93AEF012B5}"/>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76525" y="2149475"/>
            <a:ext cx="3287713" cy="464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CD0B7B64-BD47-49A2-883E-C7D20843AE9D}"/>
              </a:ext>
            </a:extLst>
          </p:cNvPr>
          <p:cNvSpPr/>
          <p:nvPr/>
        </p:nvSpPr>
        <p:spPr>
          <a:xfrm>
            <a:off x="660400" y="3394075"/>
            <a:ext cx="2111375" cy="1295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1" name="Rectangle 10">
            <a:extLst>
              <a:ext uri="{FF2B5EF4-FFF2-40B4-BE49-F238E27FC236}">
                <a16:creationId xmlns:a16="http://schemas.microsoft.com/office/drawing/2014/main" id="{C6340D98-B639-4693-84E0-9FD87739F873}"/>
              </a:ext>
            </a:extLst>
          </p:cNvPr>
          <p:cNvSpPr/>
          <p:nvPr/>
        </p:nvSpPr>
        <p:spPr>
          <a:xfrm>
            <a:off x="6022183" y="3394074"/>
            <a:ext cx="2486818" cy="2300143"/>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8437" name="Title 5">
            <a:extLst>
              <a:ext uri="{FF2B5EF4-FFF2-40B4-BE49-F238E27FC236}">
                <a16:creationId xmlns:a16="http://schemas.microsoft.com/office/drawing/2014/main" id="{4C68E42C-DC09-4F03-BD5B-BDF4DAF773A8}"/>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2" name="Rectangle 1">
            <a:extLst>
              <a:ext uri="{FF2B5EF4-FFF2-40B4-BE49-F238E27FC236}">
                <a16:creationId xmlns:a16="http://schemas.microsoft.com/office/drawing/2014/main" id="{EB106B9C-9EEB-4430-8DDC-A902609B74FA}"/>
              </a:ext>
            </a:extLst>
          </p:cNvPr>
          <p:cNvSpPr/>
          <p:nvPr/>
        </p:nvSpPr>
        <p:spPr>
          <a:xfrm>
            <a:off x="871538" y="1524000"/>
            <a:ext cx="7400925" cy="992188"/>
          </a:xfrm>
          <a:prstGeom prst="rect">
            <a:avLst/>
          </a:prstGeom>
        </p:spPr>
        <p:txBody>
          <a:bodyPr>
            <a:spAutoFit/>
          </a:bodyPr>
          <a:lstStyle/>
          <a:p>
            <a:pPr algn="ctr" eaLnBrk="1" fontAlgn="auto" hangingPunct="1">
              <a:spcBef>
                <a:spcPts val="0"/>
              </a:spcBef>
              <a:spcAft>
                <a:spcPts val="0"/>
              </a:spcAft>
              <a:defRPr/>
            </a:pPr>
            <a:r>
              <a:rPr lang="en-GB" altLang="en-US" sz="1600" dirty="0">
                <a:latin typeface="Twinkl" pitchFamily="2" charset="0"/>
              </a:rPr>
              <a:t>Gently hit a tuning fork and listen to the sound it makes. Lower the tuning fork into a bowl of water.</a:t>
            </a:r>
          </a:p>
          <a:p>
            <a:pPr algn="ctr" eaLnBrk="1" fontAlgn="auto" hangingPunct="1">
              <a:spcBef>
                <a:spcPts val="0"/>
              </a:spcBef>
              <a:spcAft>
                <a:spcPts val="0"/>
              </a:spcAft>
              <a:defRPr/>
            </a:pPr>
            <a:endParaRPr lang="en-GB" altLang="en-US" sz="1050" dirty="0">
              <a:latin typeface="Twinkl" pitchFamily="2" charset="0"/>
            </a:endParaRPr>
          </a:p>
          <a:p>
            <a:pPr algn="ctr" eaLnBrk="1" fontAlgn="auto" hangingPunct="1">
              <a:spcBef>
                <a:spcPts val="0"/>
              </a:spcBef>
              <a:spcAft>
                <a:spcPts val="0"/>
              </a:spcAft>
              <a:defRPr/>
            </a:pPr>
            <a:r>
              <a:rPr lang="en-GB" altLang="en-US" sz="1600" dirty="0">
                <a:latin typeface="Twinkl" pitchFamily="2" charset="0"/>
              </a:rPr>
              <a:t>What do you observe?</a:t>
            </a:r>
          </a:p>
        </p:txBody>
      </p:sp>
      <p:sp>
        <p:nvSpPr>
          <p:cNvPr id="4" name="Rectangle 3">
            <a:extLst>
              <a:ext uri="{FF2B5EF4-FFF2-40B4-BE49-F238E27FC236}">
                <a16:creationId xmlns:a16="http://schemas.microsoft.com/office/drawing/2014/main" id="{8148D347-6726-42AB-9C77-AD2467080A5E}"/>
              </a:ext>
            </a:extLst>
          </p:cNvPr>
          <p:cNvSpPr>
            <a:spLocks noChangeArrowheads="1"/>
          </p:cNvSpPr>
          <p:nvPr/>
        </p:nvSpPr>
        <p:spPr bwMode="auto">
          <a:xfrm>
            <a:off x="731044" y="3364181"/>
            <a:ext cx="188753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You can see the ripples in the water </a:t>
            </a:r>
            <a:r>
              <a:rPr lang="en-GB" altLang="en-US" sz="1600" dirty="0" smtClean="0">
                <a:solidFill>
                  <a:schemeClr val="tx1"/>
                </a:solidFill>
                <a:latin typeface="Twinkl" pitchFamily="2" charset="0"/>
              </a:rPr>
              <a:t>if </a:t>
            </a:r>
            <a:r>
              <a:rPr lang="en-GB" altLang="en-US" sz="1600" dirty="0" smtClean="0">
                <a:solidFill>
                  <a:schemeClr val="tx1"/>
                </a:solidFill>
                <a:latin typeface="Twinkl" pitchFamily="2" charset="0"/>
              </a:rPr>
              <a:t>you </a:t>
            </a:r>
            <a:r>
              <a:rPr lang="en-GB" altLang="en-US" sz="1600" dirty="0">
                <a:solidFill>
                  <a:schemeClr val="tx1"/>
                </a:solidFill>
                <a:latin typeface="Twinkl" pitchFamily="2" charset="0"/>
              </a:rPr>
              <a:t>place </a:t>
            </a:r>
            <a:r>
              <a:rPr lang="en-GB" altLang="en-US" sz="1600" dirty="0" smtClean="0">
                <a:solidFill>
                  <a:schemeClr val="tx1"/>
                </a:solidFill>
                <a:latin typeface="Twinkl" pitchFamily="2" charset="0"/>
              </a:rPr>
              <a:t>a struck</a:t>
            </a:r>
            <a:r>
              <a:rPr lang="en-GB" altLang="en-US" sz="1600" dirty="0" smtClean="0">
                <a:solidFill>
                  <a:schemeClr val="tx1"/>
                </a:solidFill>
                <a:latin typeface="Twinkl" pitchFamily="2" charset="0"/>
              </a:rPr>
              <a:t> </a:t>
            </a:r>
            <a:r>
              <a:rPr lang="en-GB" altLang="en-US" sz="1600" dirty="0">
                <a:solidFill>
                  <a:schemeClr val="tx1"/>
                </a:solidFill>
                <a:latin typeface="Twinkl" pitchFamily="2" charset="0"/>
              </a:rPr>
              <a:t>tuning fork into it.</a:t>
            </a:r>
          </a:p>
        </p:txBody>
      </p:sp>
      <p:sp>
        <p:nvSpPr>
          <p:cNvPr id="5" name="Rectangle 4">
            <a:extLst>
              <a:ext uri="{FF2B5EF4-FFF2-40B4-BE49-F238E27FC236}">
                <a16:creationId xmlns:a16="http://schemas.microsoft.com/office/drawing/2014/main" id="{BB15BFB5-60F1-42BB-9784-A41C75744276}"/>
              </a:ext>
            </a:extLst>
          </p:cNvPr>
          <p:cNvSpPr>
            <a:spLocks noChangeArrowheads="1"/>
          </p:cNvSpPr>
          <p:nvPr/>
        </p:nvSpPr>
        <p:spPr bwMode="auto">
          <a:xfrm>
            <a:off x="6289675" y="3406917"/>
            <a:ext cx="209232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tuning fork vibrates when it is hit, making the sound. These vibrations travel through the water, making the ripples as the water vibrates.</a:t>
            </a:r>
          </a:p>
        </p:txBody>
      </p:sp>
      <p:pic>
        <p:nvPicPr>
          <p:cNvPr id="18441" name="Group Work">
            <a:extLst>
              <a:ext uri="{FF2B5EF4-FFF2-40B4-BE49-F238E27FC236}">
                <a16:creationId xmlns:a16="http://schemas.microsoft.com/office/drawing/2014/main" id="{2DC43A22-532F-4963-8CE4-D167670BD3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871538" y="1436632"/>
            <a:ext cx="7510462" cy="103981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4" grpId="0"/>
      <p:bldP spid="5" grpId="0"/>
    </p:bld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1186</TotalTime>
  <Words>433</Words>
  <Application>Microsoft Office PowerPoint</Application>
  <PresentationFormat>On-screen Show (4:3)</PresentationFormat>
  <Paragraphs>46</Paragraphs>
  <Slides>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Sassoon Infant Rg</vt:lpstr>
      <vt:lpstr>Arial</vt:lpstr>
      <vt:lpstr>Calibri</vt:lpstr>
      <vt:lpstr>Twinkl</vt:lpstr>
      <vt:lpstr>Londrina Solid</vt:lpstr>
      <vt:lpstr>Sassoon Infant Md</vt:lpstr>
      <vt:lpstr>Office Theme</vt:lpstr>
      <vt:lpstr>Good Vibrations</vt:lpstr>
      <vt:lpstr>What is Sound?</vt:lpstr>
      <vt:lpstr>What is Sound?</vt:lpstr>
      <vt:lpstr>What is Sound?</vt:lpstr>
      <vt:lpstr>Vibrations</vt:lpstr>
      <vt:lpstr>Vibrations</vt:lpstr>
      <vt:lpstr>Vibrations</vt:lpstr>
      <vt:lpstr>Vibrations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Ruth Landeman</cp:lastModifiedBy>
  <cp:revision>89</cp:revision>
  <dcterms:created xsi:type="dcterms:W3CDTF">2014-10-01T16:09:27Z</dcterms:created>
  <dcterms:modified xsi:type="dcterms:W3CDTF">2020-04-22T16:37:07Z</dcterms:modified>
</cp:coreProperties>
</file>