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1" r:id="rId5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ransition songs" id="{D98280BF-FD65-4040-BBC5-A610C06465D2}">
          <p14:sldIdLst/>
        </p14:section>
        <p14:section name="Lesson 1" id="{C288105A-B647-4879-9691-19BDBDC2AC42}">
          <p14:sldIdLst>
            <p14:sldId id="271"/>
          </p14:sldIdLst>
        </p14:section>
        <p14:section name="Lesson 2" id="{566AB15D-E110-4D31-984C-A7AD2A8A5129}">
          <p14:sldIdLst/>
        </p14:section>
        <p14:section name="Lesson 3" id="{2E57F47E-08C2-41D2-A234-046BF769371C}">
          <p14:sldIdLst/>
        </p14:section>
        <p14:section name="Lesson 4" id="{2DA6B6DC-41BC-48A6-9051-4DF1B1245163}">
          <p14:sldIdLst/>
        </p14:section>
        <p14:section name="Lesson 5" id="{F7BFFA4E-1152-455D-802F-2BE0371E0014}">
          <p14:sldIdLst/>
        </p14:section>
        <p14:section name="Lesson 6" id="{542FBC7B-7A03-4689-AEDC-260BB28C5FF3}">
          <p14:sldIdLst/>
        </p14:section>
        <p14:section name="Lesson 7" id="{7F414B06-6AAF-4D09-8B3E-599ED0F21E8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1B125B-ED99-4294-9AC1-329D2BDF1996}" v="2" dt="2020-10-22T07:56:24.7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0"/>
  </p:normalViewPr>
  <p:slideViewPr>
    <p:cSldViewPr>
      <p:cViewPr varScale="1">
        <p:scale>
          <a:sx n="48" d="100"/>
          <a:sy n="48" d="100"/>
        </p:scale>
        <p:origin x="2358" y="6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28" Type="http://schemas.microsoft.com/office/2016/11/relationships/changesInfo" Target="changesInfos/changesInfo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Jones" userId="4a9fd575-894c-4f1c-886c-99f53615ea7e" providerId="ADAL" clId="{D31B125B-ED99-4294-9AC1-329D2BDF1996}"/>
    <pc:docChg chg="undo custSel modSld sldOrd">
      <pc:chgData name="Kate Jones" userId="4a9fd575-894c-4f1c-886c-99f53615ea7e" providerId="ADAL" clId="{D31B125B-ED99-4294-9AC1-329D2BDF1996}" dt="2020-10-22T08:04:11.459" v="12" actId="20577"/>
      <pc:docMkLst>
        <pc:docMk/>
      </pc:docMkLst>
      <pc:sldChg chg="ord">
        <pc:chgData name="Kate Jones" userId="4a9fd575-894c-4f1c-886c-99f53615ea7e" providerId="ADAL" clId="{D31B125B-ED99-4294-9AC1-329D2BDF1996}" dt="2020-10-22T07:55:26.273" v="1"/>
        <pc:sldMkLst>
          <pc:docMk/>
          <pc:sldMk cId="3154914889" sldId="269"/>
        </pc:sldMkLst>
      </pc:sldChg>
      <pc:sldChg chg="modSp mod">
        <pc:chgData name="Kate Jones" userId="4a9fd575-894c-4f1c-886c-99f53615ea7e" providerId="ADAL" clId="{D31B125B-ED99-4294-9AC1-329D2BDF1996}" dt="2020-10-22T07:56:53.884" v="9" actId="166"/>
        <pc:sldMkLst>
          <pc:docMk/>
          <pc:sldMk cId="2699169232" sldId="276"/>
        </pc:sldMkLst>
        <pc:spChg chg="mod ord">
          <ac:chgData name="Kate Jones" userId="4a9fd575-894c-4f1c-886c-99f53615ea7e" providerId="ADAL" clId="{D31B125B-ED99-4294-9AC1-329D2BDF1996}" dt="2020-10-22T07:56:53.884" v="9" actId="166"/>
          <ac:spMkLst>
            <pc:docMk/>
            <pc:sldMk cId="2699169232" sldId="276"/>
            <ac:spMk id="6" creationId="{00000000-0000-0000-0000-000000000000}"/>
          </ac:spMkLst>
        </pc:spChg>
        <pc:picChg chg="mod">
          <ac:chgData name="Kate Jones" userId="4a9fd575-894c-4f1c-886c-99f53615ea7e" providerId="ADAL" clId="{D31B125B-ED99-4294-9AC1-329D2BDF1996}" dt="2020-10-22T07:56:24.772" v="3" actId="1076"/>
          <ac:picMkLst>
            <pc:docMk/>
            <pc:sldMk cId="2699169232" sldId="276"/>
            <ac:picMk id="9" creationId="{14658E7D-CF17-EA43-B7CB-411D26C4E70E}"/>
          </ac:picMkLst>
        </pc:picChg>
      </pc:sldChg>
      <pc:sldChg chg="modSp mod">
        <pc:chgData name="Kate Jones" userId="4a9fd575-894c-4f1c-886c-99f53615ea7e" providerId="ADAL" clId="{D31B125B-ED99-4294-9AC1-329D2BDF1996}" dt="2020-10-22T08:04:11.459" v="12" actId="20577"/>
        <pc:sldMkLst>
          <pc:docMk/>
          <pc:sldMk cId="4126901719" sldId="279"/>
        </pc:sldMkLst>
        <pc:spChg chg="mod">
          <ac:chgData name="Kate Jones" userId="4a9fd575-894c-4f1c-886c-99f53615ea7e" providerId="ADAL" clId="{D31B125B-ED99-4294-9AC1-329D2BDF1996}" dt="2020-10-22T08:04:11.459" v="12" actId="20577"/>
          <ac:spMkLst>
            <pc:docMk/>
            <pc:sldMk cId="4126901719" sldId="279"/>
            <ac:spMk id="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E20CA-3145-A44F-BD4C-00A87A10ABEE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8428C-DF7F-5146-8AFB-F0DDCF873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79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879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82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  <p:sp>
        <p:nvSpPr>
          <p:cNvPr id="10" name="Title 15"/>
          <p:cNvSpPr txBox="1">
            <a:spLocks/>
          </p:cNvSpPr>
          <p:nvPr userDrawn="1"/>
        </p:nvSpPr>
        <p:spPr>
          <a:xfrm>
            <a:off x="342900" y="396875"/>
            <a:ext cx="6172200" cy="451669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1200" kern="1200">
                <a:solidFill>
                  <a:schemeClr val="tx1"/>
                </a:solidFill>
                <a:latin typeface="Century Gothic" panose="020B0502020202090204" pitchFamily="34" charset="0"/>
                <a:ea typeface="+mj-ea"/>
                <a:cs typeface="+mj-cs"/>
              </a:defRPr>
            </a:lvl1pPr>
          </a:lstStyle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9380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5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png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32656" y="416495"/>
            <a:ext cx="606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Century Gothic" panose="020B0502020202090204" pitchFamily="34" charset="0"/>
              </a:rPr>
              <a:t>Key Learning: To recognise and compare the value of coins</a:t>
            </a:r>
          </a:p>
          <a:p>
            <a:endParaRPr lang="en-GB" sz="1200" b="1" dirty="0">
              <a:latin typeface="Century Gothic" panose="020B050202020209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68860" y="9166339"/>
            <a:ext cx="252028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5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Y2 U10 L1 Task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A781C12D-1EAE-4B4B-BD96-D0D8F4EBC06E}"/>
              </a:ext>
            </a:extLst>
          </p:cNvPr>
          <p:cNvSpPr/>
          <p:nvPr/>
        </p:nvSpPr>
        <p:spPr>
          <a:xfrm>
            <a:off x="202332" y="924907"/>
            <a:ext cx="6453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600" dirty="0">
                <a:latin typeface="Century Gothic" panose="020B0502020202090204" pitchFamily="34" charset="0"/>
              </a:rPr>
              <a:t>Fill in the price labels. Use the signs &lt;, &gt; or = to fill in the circles.</a:t>
            </a:r>
            <a:endParaRPr lang="en-US" altLang="en-US" sz="1600" dirty="0">
              <a:latin typeface="Century Gothic" panose="020B0502020202090204" pitchFamily="34" charset="0"/>
            </a:endParaRPr>
          </a:p>
          <a:p>
            <a:pPr algn="ctr"/>
            <a:endParaRPr lang="en-GB" sz="1600" dirty="0">
              <a:latin typeface="Century Gothic" panose="020B0502020202090204" pitchFamily="34" charset="0"/>
            </a:endParaRPr>
          </a:p>
        </p:txBody>
      </p:sp>
      <p:sp>
        <p:nvSpPr>
          <p:cNvPr id="129" name="Oval 5">
            <a:extLst>
              <a:ext uri="{FF2B5EF4-FFF2-40B4-BE49-F238E27FC236}">
                <a16:creationId xmlns:a16="http://schemas.microsoft.com/office/drawing/2014/main" id="{0486F39F-496B-2042-9F6A-27C8A6A38A70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914626" y="1766223"/>
            <a:ext cx="933450" cy="912812"/>
          </a:xfrm>
          <a:prstGeom prst="ellipse">
            <a:avLst/>
          </a:prstGeom>
          <a:noFill/>
          <a:ln w="28575" algn="in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1" name="Oval 7">
            <a:extLst>
              <a:ext uri="{FF2B5EF4-FFF2-40B4-BE49-F238E27FC236}">
                <a16:creationId xmlns:a16="http://schemas.microsoft.com/office/drawing/2014/main" id="{620B5B01-BFB9-4541-AF46-33B9833B1EBE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915420" y="3598614"/>
            <a:ext cx="931863" cy="912813"/>
          </a:xfrm>
          <a:prstGeom prst="ellipse">
            <a:avLst/>
          </a:prstGeom>
          <a:noFill/>
          <a:ln w="28575" algn="in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9" name="Oval 15">
            <a:extLst>
              <a:ext uri="{FF2B5EF4-FFF2-40B4-BE49-F238E27FC236}">
                <a16:creationId xmlns:a16="http://schemas.microsoft.com/office/drawing/2014/main" id="{0EC5E092-C319-9549-9C34-D0E831E19007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915420" y="5182790"/>
            <a:ext cx="931862" cy="912813"/>
          </a:xfrm>
          <a:prstGeom prst="ellipse">
            <a:avLst/>
          </a:prstGeom>
          <a:noFill/>
          <a:ln w="28575" algn="in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0" name="Oval 16">
            <a:extLst>
              <a:ext uri="{FF2B5EF4-FFF2-40B4-BE49-F238E27FC236}">
                <a16:creationId xmlns:a16="http://schemas.microsoft.com/office/drawing/2014/main" id="{910EC4C7-FDD8-BF45-812D-4FBAB44E0C47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915420" y="7194773"/>
            <a:ext cx="931862" cy="912812"/>
          </a:xfrm>
          <a:prstGeom prst="ellipse">
            <a:avLst/>
          </a:prstGeom>
          <a:noFill/>
          <a:ln w="28575" algn="in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6" name="Picture 2">
            <a:extLst>
              <a:ext uri="{FF2B5EF4-FFF2-40B4-BE49-F238E27FC236}">
                <a16:creationId xmlns:a16="http://schemas.microsoft.com/office/drawing/2014/main" id="{AB3F43F5-5D3D-7D4A-9458-9B35FD125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422" b="48074"/>
          <a:stretch>
            <a:fillRect/>
          </a:stretch>
        </p:blipFill>
        <p:spPr bwMode="auto">
          <a:xfrm>
            <a:off x="214457" y="1704358"/>
            <a:ext cx="2192848" cy="72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27" name="Picture 3">
            <a:extLst>
              <a:ext uri="{FF2B5EF4-FFF2-40B4-BE49-F238E27FC236}">
                <a16:creationId xmlns:a16="http://schemas.microsoft.com/office/drawing/2014/main" id="{23A5DF49-2115-7E43-9DF6-BD2D36BAB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" r="31599"/>
          <a:stretch>
            <a:fillRect/>
          </a:stretch>
        </p:blipFill>
        <p:spPr bwMode="auto">
          <a:xfrm>
            <a:off x="404664" y="3457451"/>
            <a:ext cx="2080295" cy="795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28" name="Picture 4">
            <a:extLst>
              <a:ext uri="{FF2B5EF4-FFF2-40B4-BE49-F238E27FC236}">
                <a16:creationId xmlns:a16="http://schemas.microsoft.com/office/drawing/2014/main" id="{EE59D966-EC72-7C45-9B89-FB7F38AA2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30" r="27161"/>
          <a:stretch>
            <a:fillRect/>
          </a:stretch>
        </p:blipFill>
        <p:spPr bwMode="auto">
          <a:xfrm>
            <a:off x="4540644" y="1734113"/>
            <a:ext cx="2147568" cy="671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42" name="Picture 18">
            <a:extLst>
              <a:ext uri="{FF2B5EF4-FFF2-40B4-BE49-F238E27FC236}">
                <a16:creationId xmlns:a16="http://schemas.microsoft.com/office/drawing/2014/main" id="{195786AE-B0DB-E244-A109-82EA3B73A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15" y="3998691"/>
            <a:ext cx="739045" cy="77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30" name="Picture 6">
            <a:extLst>
              <a:ext uri="{FF2B5EF4-FFF2-40B4-BE49-F238E27FC236}">
                <a16:creationId xmlns:a16="http://schemas.microsoft.com/office/drawing/2014/main" id="{46B46F08-9374-344B-94CA-081AF82F3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" t="39241" r="29997"/>
          <a:stretch>
            <a:fillRect/>
          </a:stretch>
        </p:blipFill>
        <p:spPr bwMode="auto">
          <a:xfrm>
            <a:off x="4535499" y="3412171"/>
            <a:ext cx="2063476" cy="874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33" name="Picture 9">
            <a:extLst>
              <a:ext uri="{FF2B5EF4-FFF2-40B4-BE49-F238E27FC236}">
                <a16:creationId xmlns:a16="http://schemas.microsoft.com/office/drawing/2014/main" id="{65DB958C-C424-1146-B7EB-FCA715F1D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43" b="53311"/>
          <a:stretch>
            <a:fillRect/>
          </a:stretch>
        </p:blipFill>
        <p:spPr bwMode="auto">
          <a:xfrm>
            <a:off x="297529" y="5241032"/>
            <a:ext cx="2229073" cy="672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134" name="Rectangle 10">
            <a:extLst>
              <a:ext uri="{FF2B5EF4-FFF2-40B4-BE49-F238E27FC236}">
                <a16:creationId xmlns:a16="http://schemas.microsoft.com/office/drawing/2014/main" id="{83C78CB0-3C39-E049-B0B8-EEA2203BF3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154" y="5785687"/>
            <a:ext cx="544654" cy="227694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5" name="Picture 11">
            <a:extLst>
              <a:ext uri="{FF2B5EF4-FFF2-40B4-BE49-F238E27FC236}">
                <a16:creationId xmlns:a16="http://schemas.microsoft.com/office/drawing/2014/main" id="{04872B39-A3AD-BF43-804A-B86F35A45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44"/>
          <a:stretch>
            <a:fillRect/>
          </a:stretch>
        </p:blipFill>
        <p:spPr bwMode="auto">
          <a:xfrm>
            <a:off x="4643122" y="5367924"/>
            <a:ext cx="868083" cy="777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36" name="Picture 12">
            <a:extLst>
              <a:ext uri="{FF2B5EF4-FFF2-40B4-BE49-F238E27FC236}">
                <a16:creationId xmlns:a16="http://schemas.microsoft.com/office/drawing/2014/main" id="{3E90CAE0-18CF-284F-82C0-FA498A2EC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4"/>
          <a:stretch>
            <a:fillRect/>
          </a:stretch>
        </p:blipFill>
        <p:spPr bwMode="auto">
          <a:xfrm>
            <a:off x="5486624" y="5138936"/>
            <a:ext cx="1254904" cy="72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37" name="Picture 13">
            <a:extLst>
              <a:ext uri="{FF2B5EF4-FFF2-40B4-BE49-F238E27FC236}">
                <a16:creationId xmlns:a16="http://schemas.microsoft.com/office/drawing/2014/main" id="{61F209D6-4DF5-AA41-8563-BD0A96AC6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6946491"/>
            <a:ext cx="395877" cy="1028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38" name="Picture 14">
            <a:extLst>
              <a:ext uri="{FF2B5EF4-FFF2-40B4-BE49-F238E27FC236}">
                <a16:creationId xmlns:a16="http://schemas.microsoft.com/office/drawing/2014/main" id="{2ADFABCF-B15D-4041-9890-306BE7184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4"/>
          <a:stretch>
            <a:fillRect/>
          </a:stretch>
        </p:blipFill>
        <p:spPr bwMode="auto">
          <a:xfrm>
            <a:off x="676784" y="7147017"/>
            <a:ext cx="1253610" cy="72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46" name="Picture 23">
            <a:extLst>
              <a:ext uri="{FF2B5EF4-FFF2-40B4-BE49-F238E27FC236}">
                <a16:creationId xmlns:a16="http://schemas.microsoft.com/office/drawing/2014/main" id="{B567F062-8CD9-3942-8929-484CB699A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4"/>
          <a:stretch>
            <a:fillRect/>
          </a:stretch>
        </p:blipFill>
        <p:spPr bwMode="auto">
          <a:xfrm>
            <a:off x="5383323" y="7135374"/>
            <a:ext cx="1254904" cy="72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47" name="Picture 24">
            <a:extLst>
              <a:ext uri="{FF2B5EF4-FFF2-40B4-BE49-F238E27FC236}">
                <a16:creationId xmlns:a16="http://schemas.microsoft.com/office/drawing/2014/main" id="{CCE1FA6D-09FE-8649-9951-28CB963EC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465" y="7150899"/>
            <a:ext cx="736124" cy="758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48" name="Picture 25">
            <a:extLst>
              <a:ext uri="{FF2B5EF4-FFF2-40B4-BE49-F238E27FC236}">
                <a16:creationId xmlns:a16="http://schemas.microsoft.com/office/drawing/2014/main" id="{EED2AB7A-02D0-0A46-886D-BFC885653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070" y="7924542"/>
            <a:ext cx="559562" cy="57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149" name="Rectangle 26">
            <a:extLst>
              <a:ext uri="{FF2B5EF4-FFF2-40B4-BE49-F238E27FC236}">
                <a16:creationId xmlns:a16="http://schemas.microsoft.com/office/drawing/2014/main" id="{8BD40ED6-22C3-234D-B3BC-73868B8D078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932129" y="7809912"/>
            <a:ext cx="721981" cy="912814"/>
          </a:xfrm>
          <a:prstGeom prst="rect">
            <a:avLst/>
          </a:prstGeom>
          <a:noFill/>
          <a:ln w="19050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0" name="Picture 27">
            <a:extLst>
              <a:ext uri="{FF2B5EF4-FFF2-40B4-BE49-F238E27FC236}">
                <a16:creationId xmlns:a16="http://schemas.microsoft.com/office/drawing/2014/main" id="{BB76694A-BC19-074F-B14E-030C60994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879" y="5946342"/>
            <a:ext cx="559563" cy="57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151" name="Text Box 28">
            <a:extLst>
              <a:ext uri="{FF2B5EF4-FFF2-40B4-BE49-F238E27FC236}">
                <a16:creationId xmlns:a16="http://schemas.microsoft.com/office/drawing/2014/main" id="{E8879D97-BE6D-A842-9AF8-996F6C0FA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6887" y="1785757"/>
            <a:ext cx="584200" cy="58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&gt;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5" name="Picture 21">
            <a:extLst>
              <a:ext uri="{FF2B5EF4-FFF2-40B4-BE49-F238E27FC236}">
                <a16:creationId xmlns:a16="http://schemas.microsoft.com/office/drawing/2014/main" id="{D28027D6-FE4D-EB43-8D7D-704C14050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177" y="3998691"/>
            <a:ext cx="868084" cy="83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41" name="Picture 17">
            <a:extLst>
              <a:ext uri="{FF2B5EF4-FFF2-40B4-BE49-F238E27FC236}">
                <a16:creationId xmlns:a16="http://schemas.microsoft.com/office/drawing/2014/main" id="{C1B6156E-14C6-1F44-ACD4-C26CEF63E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206" y="2288704"/>
            <a:ext cx="688602" cy="68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44" name="Picture 20">
            <a:extLst>
              <a:ext uri="{FF2B5EF4-FFF2-40B4-BE49-F238E27FC236}">
                <a16:creationId xmlns:a16="http://schemas.microsoft.com/office/drawing/2014/main" id="{DC30C240-5E67-1E4E-A1DA-467D694F0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235" y="2343370"/>
            <a:ext cx="739045" cy="80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43" name="Picture 19">
            <a:extLst>
              <a:ext uri="{FF2B5EF4-FFF2-40B4-BE49-F238E27FC236}">
                <a16:creationId xmlns:a16="http://schemas.microsoft.com/office/drawing/2014/main" id="{CB2E7BCB-6118-B34F-B1D5-A91224897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886" y="5841369"/>
            <a:ext cx="559563" cy="57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19F191-752D-B646-A240-36CF4739FD33}"/>
              </a:ext>
            </a:extLst>
          </p:cNvPr>
          <p:cNvSpPr/>
          <p:nvPr/>
        </p:nvSpPr>
        <p:spPr>
          <a:xfrm>
            <a:off x="4643122" y="1712640"/>
            <a:ext cx="434041" cy="152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Text Box 28">
            <a:extLst>
              <a:ext uri="{FF2B5EF4-FFF2-40B4-BE49-F238E27FC236}">
                <a16:creationId xmlns:a16="http://schemas.microsoft.com/office/drawing/2014/main" id="{468DE3BE-A54C-CD41-85CC-2664A83E86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9303" y="7219531"/>
            <a:ext cx="584200" cy="58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&gt;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7A47EA5-ADE3-FF4E-AFE3-2C76F4AADA06}"/>
              </a:ext>
            </a:extLst>
          </p:cNvPr>
          <p:cNvCxnSpPr/>
          <p:nvPr/>
        </p:nvCxnSpPr>
        <p:spPr>
          <a:xfrm>
            <a:off x="0" y="3224808"/>
            <a:ext cx="6858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E4929B84-1976-0345-8C33-E0E0B0DBAB7A}"/>
              </a:ext>
            </a:extLst>
          </p:cNvPr>
          <p:cNvCxnSpPr/>
          <p:nvPr/>
        </p:nvCxnSpPr>
        <p:spPr>
          <a:xfrm>
            <a:off x="0" y="4953000"/>
            <a:ext cx="6858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97C3F637-B982-C64C-96A7-1BFC4E6B40C1}"/>
              </a:ext>
            </a:extLst>
          </p:cNvPr>
          <p:cNvCxnSpPr/>
          <p:nvPr/>
        </p:nvCxnSpPr>
        <p:spPr>
          <a:xfrm>
            <a:off x="-27384" y="6681192"/>
            <a:ext cx="6858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7C6FFBE7-0E58-9B46-BD31-B075339785A2}"/>
              </a:ext>
            </a:extLst>
          </p:cNvPr>
          <p:cNvCxnSpPr/>
          <p:nvPr/>
        </p:nvCxnSpPr>
        <p:spPr>
          <a:xfrm>
            <a:off x="-27384" y="8841432"/>
            <a:ext cx="6858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0959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rk_x0020_Department xmlns="9c6500c0-19b7-4dc1-a957-fb6bf8f5f217">Maths Mastery</Ark_x0020_Department>
    <Document_x0020_Classification xmlns="9c6500c0-19b7-4dc1-a957-fb6bf8f5f21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E40A1F3F8448449B01838A86195C97" ma:contentTypeVersion="14" ma:contentTypeDescription="Create a new document." ma:contentTypeScope="" ma:versionID="c6cc991204d5ab05fb48b7cfcb843e5c">
  <xsd:schema xmlns:xsd="http://www.w3.org/2001/XMLSchema" xmlns:xs="http://www.w3.org/2001/XMLSchema" xmlns:p="http://schemas.microsoft.com/office/2006/metadata/properties" xmlns:ns2="bc34c7f9-2a63-480c-a23f-5ee123a98b8e" xmlns:ns3="9c6500c0-19b7-4dc1-a957-fb6bf8f5f217" targetNamespace="http://schemas.microsoft.com/office/2006/metadata/properties" ma:root="true" ma:fieldsID="f0d46837f652e57c318a1f37f5ae4595" ns2:_="" ns3:_="">
    <xsd:import namespace="bc34c7f9-2a63-480c-a23f-5ee123a98b8e"/>
    <xsd:import namespace="9c6500c0-19b7-4dc1-a957-fb6bf8f5f2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Ark_x0020_Department" minOccurs="0"/>
                <xsd:element ref="ns3:Document_x0020_Classifica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34c7f9-2a63-480c-a23f-5ee123a98b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500c0-19b7-4dc1-a957-fb6bf8f5f217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Ark_x0020_Department" ma:index="18" nillable="true" ma:displayName="Ark Department" ma:format="Dropdown" ma:internalName="Ark_x0020_Department">
      <xsd:simpleType>
        <xsd:restriction base="dms:Choice">
          <xsd:enumeration value="Admin"/>
          <xsd:enumeration value="ACP"/>
          <xsd:enumeration value="Assessment, System &amp; Data"/>
          <xsd:enumeration value="ATT"/>
          <xsd:enumeration value="Communication"/>
          <xsd:enumeration value="Development"/>
          <xsd:enumeration value="Ed City"/>
          <xsd:enumeration value="Education"/>
          <xsd:enumeration value="English Mastery"/>
          <xsd:enumeration value="Estates"/>
          <xsd:enumeration value="Finance"/>
          <xsd:enumeration value="Governance"/>
          <xsd:enumeration value="HR"/>
          <xsd:enumeration value="Insight"/>
          <xsd:enumeration value="IT"/>
          <xsd:enumeration value="Management Team"/>
          <xsd:enumeration value="Maths Mastery"/>
          <xsd:enumeration value="Music"/>
          <xsd:enumeration value="Now Teach"/>
          <xsd:enumeration value="Office Management"/>
          <xsd:enumeration value="Operations"/>
          <xsd:enumeration value="Pathways &amp; Enrichment"/>
          <xsd:enumeration value="People Team"/>
          <xsd:enumeration value="Professional Learning"/>
          <xsd:enumeration value="Projects"/>
          <xsd:enumeration value="Procurement"/>
          <xsd:enumeration value="Safeguarding"/>
          <xsd:enumeration value="Ventures"/>
        </xsd:restriction>
      </xsd:simpleType>
    </xsd:element>
    <xsd:element name="Document_x0020_Classification" ma:index="19" nillable="true" ma:displayName="Document Classification" ma:format="Dropdown" ma:internalName="Document_x0020_Classification">
      <xsd:simpleType>
        <xsd:restriction base="dms:Choice">
          <xsd:enumeration value="Admin"/>
          <xsd:enumeration value="Analysis"/>
          <xsd:enumeration value="Board Paper"/>
          <xsd:enumeration value="Case Study"/>
          <xsd:enumeration value="Correspondence"/>
          <xsd:enumeration value="External Research"/>
          <xsd:enumeration value="Minutes"/>
          <xsd:enumeration value="Policies"/>
          <xsd:enumeration value="Presentation"/>
          <xsd:enumeration value="Raw Data"/>
          <xsd:enumeration value="Reports"/>
          <xsd:enumeration value="Template"/>
          <xsd:enumeration value="Toolkit"/>
          <xsd:enumeration value="Training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1CE22C-998B-485B-830F-694D7B4280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490885-06DD-4397-9A34-CF1112AB06B6}">
  <ds:schemaRefs>
    <ds:schemaRef ds:uri="bc34c7f9-2a63-480c-a23f-5ee123a98b8e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9c6500c0-19b7-4dc1-a957-fb6bf8f5f217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B7E124D-0B50-4244-A983-6D9B0599E7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34c7f9-2a63-480c-a23f-5ee123a98b8e"/>
    <ds:schemaRef ds:uri="9c6500c0-19b7-4dc1-a957-fb6bf8f5f2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1687</TotalTime>
  <Words>36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Coe</dc:creator>
  <cp:lastModifiedBy>Louise Joyner</cp:lastModifiedBy>
  <cp:revision>44</cp:revision>
  <dcterms:created xsi:type="dcterms:W3CDTF">2020-05-01T10:29:41Z</dcterms:created>
  <dcterms:modified xsi:type="dcterms:W3CDTF">2021-09-03T12:15:41Z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0x010100A5E40A1F3F8448449B01838A86195C97</vt:lpwstr>
  </property>
</Properties>
</file>