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72" r:id="rId3"/>
    <p:sldId id="264" r:id="rId4"/>
    <p:sldId id="275" r:id="rId5"/>
    <p:sldId id="283" r:id="rId6"/>
    <p:sldId id="277" r:id="rId7"/>
    <p:sldId id="279" r:id="rId8"/>
    <p:sldId id="278" r:id="rId9"/>
    <p:sldId id="280" r:id="rId10"/>
    <p:sldId id="281" r:id="rId11"/>
    <p:sldId id="282" r:id="rId12"/>
    <p:sldId id="267" r:id="rId13"/>
  </p:sldIdLst>
  <p:sldSz cx="9144000" cy="6858000" type="screen4x3"/>
  <p:notesSz cx="6858000" cy="9144000"/>
  <p:embeddedFontLst>
    <p:embeddedFont>
      <p:font typeface="Sassoon Infant Rg" panose="02000503030000020003" charset="0"/>
      <p:regular r:id="rId16"/>
      <p:bold r:id="rId17"/>
    </p:embeddedFont>
    <p:embeddedFont>
      <p:font typeface="Twinkl" panose="020B0604020202020204" charset="0"/>
      <p:regular r:id="rId18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C0105"/>
    <a:srgbClr val="8C368C"/>
    <a:srgbClr val="CFB6D8"/>
    <a:srgbClr val="A873B0"/>
    <a:srgbClr val="AD70AD"/>
    <a:srgbClr val="18A0DB"/>
    <a:srgbClr val="DE1E5A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6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36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g"/><Relationship Id="rId4" Type="http://schemas.openxmlformats.org/officeDocument/2006/relationships/image" Target="../media/image1.jp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jp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1.png"/><Relationship Id="rId10" Type="http://schemas.openxmlformats.org/officeDocument/2006/relationships/image" Target="../media/image20.png"/><Relationship Id="rId4" Type="http://schemas.openxmlformats.org/officeDocument/2006/relationships/image" Target="../media/image15.png"/><Relationship Id="rId9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tiff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/>
          <p:cNvSpPr/>
          <p:nvPr/>
        </p:nvSpPr>
        <p:spPr bwMode="auto">
          <a:xfrm>
            <a:off x="503236" y="451803"/>
            <a:ext cx="8137524" cy="5809660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             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Learning Objective 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1003117" y="1622560"/>
            <a:ext cx="5310597" cy="2527620"/>
          </a:xfrm>
          <a:prstGeom prst="roundRect">
            <a:avLst>
              <a:gd name="adj" fmla="val 2585"/>
            </a:avLst>
          </a:prstGeo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dirty="0"/>
              <a:t>Use </a:t>
            </a:r>
            <a:r>
              <a:rPr lang="en-GB" dirty="0" smtClean="0"/>
              <a:t>commas:</a:t>
            </a:r>
            <a:endParaRPr lang="en-GB" dirty="0"/>
          </a:p>
          <a:p>
            <a:r>
              <a:rPr lang="en-GB" sz="1800" dirty="0">
                <a:latin typeface="Twinkl" pitchFamily="50" charset="0"/>
              </a:rPr>
              <a:t>To separate items in a </a:t>
            </a:r>
            <a:r>
              <a:rPr lang="en-GB" sz="1800" dirty="0" smtClean="0">
                <a:latin typeface="Twinkl" pitchFamily="50" charset="0"/>
              </a:rPr>
              <a:t>list</a:t>
            </a:r>
            <a:endParaRPr lang="en-GB" sz="1800" dirty="0">
              <a:latin typeface="Twinkl" pitchFamily="50" charset="0"/>
            </a:endParaRPr>
          </a:p>
          <a:p>
            <a:r>
              <a:rPr lang="en-GB" dirty="0"/>
              <a:t>To separate extra information in a </a:t>
            </a:r>
            <a:r>
              <a:rPr lang="en-GB" dirty="0" smtClean="0"/>
              <a:t>sentence</a:t>
            </a:r>
            <a:endParaRPr lang="en-GB" dirty="0"/>
          </a:p>
          <a:p>
            <a:r>
              <a:rPr lang="en-GB" sz="1800" dirty="0">
                <a:latin typeface="Twinkl" pitchFamily="50" charset="0"/>
              </a:rPr>
              <a:t>Between </a:t>
            </a:r>
            <a:r>
              <a:rPr lang="en-GB" sz="1800" dirty="0" smtClean="0">
                <a:latin typeface="Twinkl" pitchFamily="50" charset="0"/>
              </a:rPr>
              <a:t>clauses</a:t>
            </a:r>
            <a:endParaRPr lang="en-GB" sz="1800" dirty="0">
              <a:latin typeface="Twinkl" pitchFamily="50" charset="0"/>
            </a:endParaRPr>
          </a:p>
          <a:p>
            <a:r>
              <a:rPr lang="en-GB" dirty="0"/>
              <a:t>To show direct speech after a </a:t>
            </a:r>
            <a:r>
              <a:rPr lang="en-GB" dirty="0" smtClean="0"/>
              <a:t>clause</a:t>
            </a:r>
            <a:endParaRPr lang="en-GB" dirty="0"/>
          </a:p>
          <a:p>
            <a:r>
              <a:rPr lang="en-GB" sz="1800" dirty="0">
                <a:latin typeface="Twinkl" pitchFamily="50" charset="0"/>
              </a:rPr>
              <a:t>After fronted </a:t>
            </a:r>
            <a:r>
              <a:rPr lang="en-GB" sz="1800" dirty="0" smtClean="0">
                <a:latin typeface="Twinkl" pitchFamily="50" charset="0"/>
              </a:rPr>
              <a:t>adverbials</a:t>
            </a:r>
            <a:endParaRPr lang="en-GB" sz="1800" dirty="0"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6699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>
                <a:solidFill>
                  <a:srgbClr val="8C368C"/>
                </a:solidFill>
                <a:latin typeface="+mn-lt"/>
              </a:rPr>
              <a:t>Recap</a:t>
            </a:r>
          </a:p>
        </p:txBody>
      </p:sp>
      <p:sp>
        <p:nvSpPr>
          <p:cNvPr id="5" name="Rectangle 4"/>
          <p:cNvSpPr/>
          <p:nvPr/>
        </p:nvSpPr>
        <p:spPr>
          <a:xfrm>
            <a:off x="851023" y="2033844"/>
            <a:ext cx="5001137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/>
              <a:t>Commas tell the reader to make a brief pause, not as long as the pause for a full stop. </a:t>
            </a:r>
          </a:p>
        </p:txBody>
      </p:sp>
      <p:sp>
        <p:nvSpPr>
          <p:cNvPr id="6" name="Rectangle 5"/>
          <p:cNvSpPr/>
          <p:nvPr/>
        </p:nvSpPr>
        <p:spPr>
          <a:xfrm>
            <a:off x="851022" y="2810044"/>
            <a:ext cx="4931469" cy="8301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altLang="en-US" dirty="0">
                <a:ea typeface="Sassoon Infant Rg" pitchFamily="50" charset="0"/>
                <a:cs typeface="Sassoon Infant Rg" pitchFamily="50" charset="0"/>
              </a:rPr>
              <a:t>They are a little bit more complicated than other punctuation marks because they have lots of uses.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4617" y="4533467"/>
            <a:ext cx="2487930" cy="158490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1656" y="1039538"/>
            <a:ext cx="2959533" cy="5182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693" y="4282582"/>
            <a:ext cx="1866735" cy="181284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831" y="4441947"/>
            <a:ext cx="1252360" cy="149411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358" y="4466982"/>
            <a:ext cx="2063932" cy="144404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982" y="2135252"/>
            <a:ext cx="1316095" cy="834956"/>
          </a:xfrm>
          <a:prstGeom prst="rect">
            <a:avLst/>
          </a:prstGeom>
        </p:spPr>
      </p:pic>
      <p:sp>
        <p:nvSpPr>
          <p:cNvPr id="17" name="Title 20"/>
          <p:cNvSpPr>
            <a:spLocks noGrp="1"/>
          </p:cNvSpPr>
          <p:nvPr>
            <p:ph type="title"/>
          </p:nvPr>
        </p:nvSpPr>
        <p:spPr>
          <a:xfrm>
            <a:off x="457196" y="532363"/>
            <a:ext cx="8220075" cy="801096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rgbClr val="8C368C"/>
                </a:solidFill>
                <a:latin typeface="+mn-lt"/>
              </a:rPr>
              <a:t>Starter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140342" y="1229915"/>
            <a:ext cx="6969275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ea typeface="Sassoon Infant Rg" pitchFamily="50" charset="0"/>
                <a:cs typeface="Sassoon Infant Rg" pitchFamily="50" charset="0"/>
              </a:rPr>
              <a:t>The antiques shop sells silver, paper, lanterns, drawers and </a:t>
            </a:r>
            <a:r>
              <a:rPr lang="en-GB" altLang="en-US" dirty="0" smtClean="0">
                <a:ea typeface="Sassoon Infant Rg" pitchFamily="50" charset="0"/>
                <a:cs typeface="Sassoon Infant Rg" pitchFamily="50" charset="0"/>
              </a:rPr>
              <a:t>vases.</a:t>
            </a:r>
            <a:endParaRPr lang="en-GB" dirty="0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9060" y="1985880"/>
            <a:ext cx="1479704" cy="1112505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9692" y="3373847"/>
            <a:ext cx="7318735" cy="505096"/>
          </a:xfrm>
          <a:prstGeom prst="rect">
            <a:avLst/>
          </a:prstGeom>
          <a:solidFill>
            <a:srgbClr val="CFB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Can you make this sentence mean different things using commas?</a:t>
            </a:r>
          </a:p>
        </p:txBody>
      </p:sp>
    </p:spTree>
    <p:extLst>
      <p:ext uri="{BB962C8B-B14F-4D97-AF65-F5344CB8AC3E}">
        <p14:creationId xmlns:p14="http://schemas.microsoft.com/office/powerpoint/2010/main" val="2015197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2686" y="4377527"/>
            <a:ext cx="1017314" cy="98794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0105" y="4377528"/>
            <a:ext cx="935682" cy="111630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9251" y="4378098"/>
            <a:ext cx="1128448" cy="78952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692" y="1827394"/>
            <a:ext cx="1316095" cy="834956"/>
          </a:xfrm>
          <a:prstGeom prst="rect">
            <a:avLst/>
          </a:prstGeom>
        </p:spPr>
      </p:pic>
      <p:sp>
        <p:nvSpPr>
          <p:cNvPr id="17" name="Title 20"/>
          <p:cNvSpPr>
            <a:spLocks noGrp="1"/>
          </p:cNvSpPr>
          <p:nvPr>
            <p:ph type="title"/>
          </p:nvPr>
        </p:nvSpPr>
        <p:spPr>
          <a:xfrm>
            <a:off x="457196" y="532363"/>
            <a:ext cx="8220075" cy="801096"/>
          </a:xfrm>
        </p:spPr>
        <p:txBody>
          <a:bodyPr/>
          <a:lstStyle/>
          <a:p>
            <a:pPr algn="ctr"/>
            <a:r>
              <a:rPr lang="en-GB" sz="3600" dirty="0" smtClean="0">
                <a:solidFill>
                  <a:srgbClr val="8C368C"/>
                </a:solidFill>
                <a:latin typeface="+mn-lt"/>
              </a:rPr>
              <a:t>Version 1</a:t>
            </a:r>
            <a:endParaRPr lang="en-GB" sz="3600" dirty="0">
              <a:solidFill>
                <a:srgbClr val="8C368C"/>
              </a:solidFill>
              <a:latin typeface="+mn-lt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140342" y="1229915"/>
            <a:ext cx="6969275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ea typeface="Sassoon Infant Rg" pitchFamily="50" charset="0"/>
                <a:cs typeface="Sassoon Infant Rg" pitchFamily="50" charset="0"/>
              </a:rPr>
              <a:t>The antiques shop sells silver, paper, lanterns, drawers and </a:t>
            </a:r>
            <a:r>
              <a:rPr lang="en-GB" altLang="en-US" dirty="0" smtClean="0">
                <a:ea typeface="Sassoon Infant Rg" pitchFamily="50" charset="0"/>
                <a:cs typeface="Sassoon Infant Rg" pitchFamily="50" charset="0"/>
              </a:rPr>
              <a:t>vases.</a:t>
            </a:r>
            <a:endParaRPr lang="en-GB" dirty="0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397" y="1822477"/>
            <a:ext cx="1182289" cy="888896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9692" y="3373847"/>
            <a:ext cx="7318735" cy="505096"/>
          </a:xfrm>
          <a:prstGeom prst="rect">
            <a:avLst/>
          </a:prstGeom>
          <a:solidFill>
            <a:srgbClr val="CFB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 smtClean="0">
                <a:solidFill>
                  <a:srgbClr val="7030A0"/>
                </a:solidFill>
              </a:rPr>
              <a:t>Version 2 </a:t>
            </a:r>
            <a:r>
              <a:rPr lang="en-GB" dirty="0" smtClean="0">
                <a:solidFill>
                  <a:schemeClr val="tx1"/>
                </a:solidFill>
              </a:rPr>
              <a:t>– without the comma after silver 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19808" y="1644443"/>
            <a:ext cx="851927" cy="101321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81998" y="1605710"/>
            <a:ext cx="1268078" cy="122540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67579" y="1737098"/>
            <a:ext cx="1493649" cy="104250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49692" y="2831112"/>
            <a:ext cx="7200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commas like this show there are 5 items. 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17935" y="4453999"/>
            <a:ext cx="1182727" cy="89009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27463" y="4033159"/>
            <a:ext cx="73226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antiques shop sells silver paper, lanterns, drawers and vases.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57196" y="5512564"/>
            <a:ext cx="8072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Without one of the commas, silver becomes an adjective to describe the paper, so there are now 4 items.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278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82595" y="1351924"/>
            <a:ext cx="6969275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ea typeface="Sassoon Infant Rg" panose="02000503030000020003" pitchFamily="50" charset="0"/>
                <a:cs typeface="Sassoon Infant Rg" panose="02000503030000020003" pitchFamily="50" charset="0"/>
              </a:rPr>
              <a:t>Commas are used to separate items in lists, but ‘and’ is used instead of a comma for the last item.</a:t>
            </a:r>
          </a:p>
        </p:txBody>
      </p:sp>
      <p:sp>
        <p:nvSpPr>
          <p:cNvPr id="17" name="Title 20"/>
          <p:cNvSpPr>
            <a:spLocks noGrp="1"/>
          </p:cNvSpPr>
          <p:nvPr>
            <p:ph type="title"/>
          </p:nvPr>
        </p:nvSpPr>
        <p:spPr>
          <a:xfrm>
            <a:off x="457196" y="532363"/>
            <a:ext cx="8220075" cy="801096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rgbClr val="8C368C"/>
                </a:solidFill>
                <a:latin typeface="+mn-lt"/>
              </a:rPr>
              <a:t>Introduction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32" y="2114384"/>
            <a:ext cx="1503511" cy="1197564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2445487" y="2574666"/>
            <a:ext cx="567090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ea typeface="Sassoon Infant Rg" pitchFamily="50" charset="0"/>
                <a:cs typeface="Sassoon Infant Rg" pitchFamily="50" charset="0"/>
              </a:rPr>
              <a:t>In my fruit bowl, I have bananas, satsumas and kiwis</a:t>
            </a:r>
            <a:r>
              <a:rPr lang="en-GB" altLang="en-US" dirty="0">
                <a:latin typeface="Sassoon Infant Rg" pitchFamily="50" charset="0"/>
                <a:ea typeface="Sassoon Infant Rg" pitchFamily="50" charset="0"/>
                <a:cs typeface="Sassoon Infant Rg" pitchFamily="50" charset="0"/>
              </a:rPr>
              <a:t>.</a:t>
            </a:r>
            <a:endParaRPr lang="en-GB" altLang="en-US" dirty="0">
              <a:ea typeface="Sassoon Infant Rg" panose="02000503030000020003" pitchFamily="50" charset="0"/>
              <a:cs typeface="Sassoon Infant Rg" panose="02000503030000020003" pitchFamily="50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082595" y="4518834"/>
            <a:ext cx="567090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ea typeface="Sassoon Infant Rg" pitchFamily="50" charset="0"/>
                <a:cs typeface="Sassoon Infant Rg" pitchFamily="50" charset="0"/>
              </a:rPr>
              <a:t>My three favourite foods are fish pie stir fry and pizza.</a:t>
            </a:r>
          </a:p>
        </p:txBody>
      </p:sp>
      <p:sp>
        <p:nvSpPr>
          <p:cNvPr id="9" name="Rectangle 8"/>
          <p:cNvSpPr/>
          <p:nvPr/>
        </p:nvSpPr>
        <p:spPr>
          <a:xfrm>
            <a:off x="1082595" y="3475596"/>
            <a:ext cx="7318735" cy="505096"/>
          </a:xfrm>
          <a:prstGeom prst="rect">
            <a:avLst/>
          </a:prstGeom>
          <a:solidFill>
            <a:srgbClr val="CFB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Can you punctuate this list with commas?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8978" y="4608952"/>
            <a:ext cx="1362892" cy="1374551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572145" y="4162805"/>
            <a:ext cx="3396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rgbClr val="BC0105"/>
                </a:solidFill>
              </a:rPr>
              <a:t>,</a:t>
            </a:r>
            <a:endParaRPr lang="en-GB" sz="4800" dirty="0">
              <a:solidFill>
                <a:srgbClr val="BC010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4807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6" grpId="0"/>
      <p:bldP spid="22" grpId="0"/>
      <p:bldP spid="9" grpId="0" animBg="1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20"/>
          <p:cNvSpPr>
            <a:spLocks noGrp="1"/>
          </p:cNvSpPr>
          <p:nvPr>
            <p:ph type="title"/>
          </p:nvPr>
        </p:nvSpPr>
        <p:spPr>
          <a:xfrm>
            <a:off x="457196" y="532363"/>
            <a:ext cx="8220075" cy="801096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rgbClr val="8C368C"/>
                </a:solidFill>
                <a:latin typeface="+mn-lt"/>
              </a:rPr>
              <a:t>Introduction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1375954" y="2264230"/>
            <a:ext cx="7318735" cy="505096"/>
          </a:xfrm>
          <a:prstGeom prst="rect">
            <a:avLst/>
          </a:prstGeom>
          <a:solidFill>
            <a:srgbClr val="CFB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The boy, who was only eight, won the award for best actor.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985022" y="4312038"/>
            <a:ext cx="597761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ea typeface="Sassoon Infant Rg" pitchFamily="50" charset="0"/>
                <a:cs typeface="Sassoon Infant Rg" pitchFamily="50" charset="0"/>
              </a:rPr>
              <a:t>Can you separate the extra information in this sentence?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48487" y="4939265"/>
            <a:ext cx="6630758" cy="505096"/>
          </a:xfrm>
          <a:prstGeom prst="rect">
            <a:avLst/>
          </a:prstGeom>
          <a:solidFill>
            <a:srgbClr val="CFB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The sandwich which was the only one left was </a:t>
            </a:r>
            <a:r>
              <a:rPr lang="en-GB" altLang="en-US" dirty="0" smtClean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delicious.</a:t>
            </a:r>
            <a:endParaRPr lang="en-GB" altLang="en-US" dirty="0">
              <a:latin typeface="Sassoon Infant Rg" pitchFamily="50" charset="0"/>
              <a:ea typeface="Sassoon Infant Rg" pitchFamily="50" charset="0"/>
              <a:cs typeface="Sassoon Infant Rg" pitchFamily="50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94451">
            <a:off x="6889910" y="4685274"/>
            <a:ext cx="1222619" cy="127210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687" y="1902951"/>
            <a:ext cx="712690" cy="219537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69029" y="3214014"/>
            <a:ext cx="5686697" cy="747796"/>
          </a:xfrm>
          <a:prstGeom prst="rect">
            <a:avLst/>
          </a:prstGeom>
          <a:noFill/>
          <a:ln w="28575">
            <a:solidFill>
              <a:srgbClr val="8C36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Notice that the sentence still makes sense if you don’t include the </a:t>
            </a:r>
            <a:r>
              <a:rPr lang="en-GB" altLang="en-US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clause </a:t>
            </a:r>
            <a:r>
              <a:rPr lang="en-GB" altLang="en-US" smtClean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inside </a:t>
            </a:r>
            <a:r>
              <a:rPr lang="en-GB" altLang="en-US" dirty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the commas. </a:t>
            </a:r>
            <a:endParaRPr lang="en-GB" altLang="en-US" dirty="0">
              <a:ea typeface="Sassoon Infant Rg" pitchFamily="50" charset="0"/>
              <a:cs typeface="Sassoon Infant Rg" pitchFamily="50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85023" y="1244127"/>
            <a:ext cx="7164422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ea typeface="Sassoon Infant Rg" panose="02000503030000020003" pitchFamily="50" charset="0"/>
                <a:cs typeface="Sassoon Infant Rg" panose="02000503030000020003" pitchFamily="50" charset="0"/>
              </a:rPr>
              <a:t>Commas can be used like brackets to separate extra information from the main sentence. These are sometimes called embedded clauses.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129246" y="4679981"/>
            <a:ext cx="3396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rgbClr val="BC0105"/>
                </a:solidFill>
              </a:rPr>
              <a:t>,</a:t>
            </a:r>
            <a:endParaRPr lang="en-GB" sz="4800" dirty="0">
              <a:solidFill>
                <a:srgbClr val="BC0105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035321" y="4679981"/>
            <a:ext cx="3396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rgbClr val="BC0105"/>
                </a:solidFill>
              </a:rPr>
              <a:t>,</a:t>
            </a:r>
            <a:endParaRPr lang="en-GB" sz="4800" dirty="0">
              <a:solidFill>
                <a:srgbClr val="BC010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2413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3" grpId="0"/>
      <p:bldP spid="14" grpId="0" animBg="1"/>
      <p:bldP spid="3" grpId="0" animBg="1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20"/>
          <p:cNvSpPr>
            <a:spLocks noGrp="1"/>
          </p:cNvSpPr>
          <p:nvPr>
            <p:ph type="title"/>
          </p:nvPr>
        </p:nvSpPr>
        <p:spPr>
          <a:xfrm>
            <a:off x="457196" y="532363"/>
            <a:ext cx="8220075" cy="801096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rgbClr val="8C368C"/>
                </a:solidFill>
                <a:latin typeface="+mn-lt"/>
              </a:rPr>
              <a:t>Introduction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2063931" y="2447114"/>
            <a:ext cx="6630758" cy="505096"/>
          </a:xfrm>
          <a:prstGeom prst="rect">
            <a:avLst/>
          </a:prstGeom>
          <a:solidFill>
            <a:srgbClr val="CFB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I was feeling really tired, so I got up and went to bed.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985022" y="4294394"/>
            <a:ext cx="597761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ea typeface="Sassoon Infant Rg" pitchFamily="50" charset="0"/>
                <a:cs typeface="Sassoon Infant Rg" pitchFamily="50" charset="0"/>
              </a:rPr>
              <a:t>Can you break up this sentence using a comma?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48487" y="4939265"/>
            <a:ext cx="6630758" cy="505096"/>
          </a:xfrm>
          <a:prstGeom prst="rect">
            <a:avLst/>
          </a:prstGeom>
          <a:solidFill>
            <a:srgbClr val="CFB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Yesterday I </a:t>
            </a:r>
            <a:r>
              <a:rPr lang="en-GB" altLang="en-US" dirty="0" smtClean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built a </a:t>
            </a:r>
            <a:r>
              <a:rPr lang="en-GB" altLang="en-US" dirty="0" err="1" smtClean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lego</a:t>
            </a:r>
            <a:r>
              <a:rPr lang="en-GB" altLang="en-US" dirty="0" smtClean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 model but </a:t>
            </a:r>
            <a:r>
              <a:rPr lang="en-GB" altLang="en-US" dirty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today I </a:t>
            </a:r>
            <a:r>
              <a:rPr lang="en-GB" altLang="en-US" dirty="0" smtClean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enjoyed a film.</a:t>
            </a:r>
            <a:endParaRPr lang="en-GB" altLang="en-US" dirty="0">
              <a:solidFill>
                <a:schemeClr val="tx1"/>
              </a:solidFill>
              <a:ea typeface="Sassoon Infant Rg" pitchFamily="50" charset="0"/>
              <a:cs typeface="Sassoon Infant Rg" pitchFamily="50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985022" y="1297002"/>
            <a:ext cx="7164422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ea typeface="Sassoon Infant Rg" pitchFamily="50" charset="0"/>
                <a:cs typeface="Sassoon Infant Rg" pitchFamily="50" charset="0"/>
              </a:rPr>
              <a:t>Commas are used between clauses to break up long sentences. They are used before words like ‘and’, ‘but’, ‘so’, and ‘for’.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510" y="2200235"/>
            <a:ext cx="2268587" cy="170360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3455" y="4162090"/>
            <a:ext cx="1787663" cy="207760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763866" y="4798030"/>
            <a:ext cx="3396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FF0000"/>
                </a:solidFill>
              </a:rPr>
              <a:t>,</a:t>
            </a:r>
            <a:endParaRPr lang="en-GB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4790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3" grpId="0"/>
      <p:bldP spid="14" grpId="0" animBg="1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20"/>
          <p:cNvSpPr>
            <a:spLocks noGrp="1"/>
          </p:cNvSpPr>
          <p:nvPr>
            <p:ph type="title"/>
          </p:nvPr>
        </p:nvSpPr>
        <p:spPr>
          <a:xfrm>
            <a:off x="457196" y="532363"/>
            <a:ext cx="8220075" cy="801096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rgbClr val="8C368C"/>
                </a:solidFill>
                <a:latin typeface="+mn-lt"/>
              </a:rPr>
              <a:t>Introduction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448487" y="2095262"/>
            <a:ext cx="6630758" cy="505096"/>
          </a:xfrm>
          <a:prstGeom prst="rect">
            <a:avLst/>
          </a:prstGeom>
          <a:solidFill>
            <a:srgbClr val="CFB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Tommy shouted, “</a:t>
            </a:r>
            <a:r>
              <a:rPr lang="en-GB" altLang="en-US" dirty="0" smtClean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Has anyone seen my glasses?”</a:t>
            </a:r>
            <a:endParaRPr lang="en-GB" altLang="en-US" dirty="0">
              <a:solidFill>
                <a:schemeClr val="tx1"/>
              </a:solidFill>
              <a:ea typeface="Sassoon Infant Rg" pitchFamily="50" charset="0"/>
              <a:cs typeface="Sassoon Infant Rg" pitchFamily="50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85022" y="3429019"/>
            <a:ext cx="597761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ea typeface="Sassoon Infant Rg" pitchFamily="50" charset="0"/>
                <a:cs typeface="Sassoon Infant Rg" pitchFamily="50" charset="0"/>
              </a:rPr>
              <a:t>Commas are also used after fronted adverbials.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055222" y="3987114"/>
            <a:ext cx="6630758" cy="505096"/>
          </a:xfrm>
          <a:prstGeom prst="rect">
            <a:avLst/>
          </a:prstGeom>
          <a:solidFill>
            <a:srgbClr val="CFB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Fortunately, the </a:t>
            </a:r>
            <a:r>
              <a:rPr lang="en-GB" altLang="en-US" dirty="0" smtClean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plate I dropped didn’t break.</a:t>
            </a:r>
            <a:endParaRPr lang="en-GB" altLang="en-US" dirty="0">
              <a:solidFill>
                <a:schemeClr val="tx1"/>
              </a:solidFill>
              <a:ea typeface="Sassoon Infant Rg" pitchFamily="50" charset="0"/>
              <a:cs typeface="Sassoon Infant Rg" pitchFamily="50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985022" y="1464765"/>
            <a:ext cx="716442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ea typeface="Sassoon Infant Rg" pitchFamily="50" charset="0"/>
                <a:cs typeface="Sassoon Infant Rg" pitchFamily="50" charset="0"/>
              </a:rPr>
              <a:t>Commas can be used before speech marks begin.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4084" y="1385884"/>
            <a:ext cx="1829274" cy="2004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376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20"/>
          <p:cNvSpPr>
            <a:spLocks noGrp="1"/>
          </p:cNvSpPr>
          <p:nvPr>
            <p:ph type="title"/>
          </p:nvPr>
        </p:nvSpPr>
        <p:spPr>
          <a:xfrm>
            <a:off x="457196" y="532363"/>
            <a:ext cx="8220075" cy="801096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rgbClr val="8C368C"/>
                </a:solidFill>
                <a:latin typeface="+mn-lt"/>
              </a:rPr>
              <a:t>Activity</a:t>
            </a:r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731521" y="1502585"/>
            <a:ext cx="430203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ea typeface="Sassoon Infant Rg" pitchFamily="50" charset="0"/>
                <a:cs typeface="Sassoon Infant Rg" pitchFamily="50" charset="0"/>
              </a:rPr>
              <a:t>Complete the ‘Fix my Sentence’ activity. </a:t>
            </a:r>
          </a:p>
        </p:txBody>
      </p:sp>
      <p:sp>
        <p:nvSpPr>
          <p:cNvPr id="7" name="Rectangle 6"/>
          <p:cNvSpPr/>
          <p:nvPr/>
        </p:nvSpPr>
        <p:spPr>
          <a:xfrm>
            <a:off x="732030" y="3388098"/>
            <a:ext cx="537395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ea typeface="Sassoon Infant Rg" pitchFamily="50" charset="0"/>
                <a:cs typeface="Sassoon Infant Rg" pitchFamily="50" charset="0"/>
              </a:rPr>
              <a:t>After that, you will need to write or complete the sentences, remembering to use commas correctly. </a:t>
            </a:r>
          </a:p>
        </p:txBody>
      </p:sp>
      <p:sp>
        <p:nvSpPr>
          <p:cNvPr id="9" name="Rectangle 8"/>
          <p:cNvSpPr/>
          <p:nvPr/>
        </p:nvSpPr>
        <p:spPr>
          <a:xfrm>
            <a:off x="1161904" y="2204417"/>
            <a:ext cx="6353593" cy="814294"/>
          </a:xfrm>
          <a:prstGeom prst="rect">
            <a:avLst/>
          </a:prstGeom>
          <a:solidFill>
            <a:srgbClr val="CFB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For the first 5 questions, you will need to repair the incorrect sentences with commas.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404" b="45049"/>
          <a:stretch/>
        </p:blipFill>
        <p:spPr>
          <a:xfrm>
            <a:off x="4943800" y="3495971"/>
            <a:ext cx="3750889" cy="2918999"/>
          </a:xfrm>
          <a:prstGeom prst="roundRect">
            <a:avLst>
              <a:gd name="adj" fmla="val 5629"/>
            </a:avLst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19104">
            <a:off x="1430479" y="4267144"/>
            <a:ext cx="2243865" cy="160534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736" y="1649158"/>
            <a:ext cx="116728" cy="10882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189" y="4770468"/>
            <a:ext cx="83172" cy="7754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0880" y="1245411"/>
            <a:ext cx="116728" cy="10882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6747" y="2795894"/>
            <a:ext cx="83172" cy="7754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028" y="5217964"/>
            <a:ext cx="116728" cy="10882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2959" y="1796259"/>
            <a:ext cx="83172" cy="7754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2713" y="4320304"/>
            <a:ext cx="116728" cy="10882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9787" y="3252034"/>
            <a:ext cx="83172" cy="77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576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20"/>
          <p:cNvSpPr>
            <a:spLocks noGrp="1"/>
          </p:cNvSpPr>
          <p:nvPr>
            <p:ph type="title"/>
          </p:nvPr>
        </p:nvSpPr>
        <p:spPr>
          <a:xfrm>
            <a:off x="457196" y="532363"/>
            <a:ext cx="8220075" cy="801096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rgbClr val="8C368C"/>
                </a:solidFill>
                <a:latin typeface="+mn-lt"/>
              </a:rPr>
              <a:t>Plenary</a:t>
            </a:r>
            <a:endParaRPr lang="en-GB" sz="3600" dirty="0">
              <a:solidFill>
                <a:schemeClr val="accent6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31522" y="1421781"/>
            <a:ext cx="770708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GB" altLang="en-US" dirty="0" smtClean="0">
                <a:ea typeface="Sassoon Infant Rg" pitchFamily="50" charset="0"/>
                <a:cs typeface="Sassoon Infant Rg" pitchFamily="50" charset="0"/>
              </a:rPr>
              <a:t>Can you explain </a:t>
            </a:r>
            <a:r>
              <a:rPr lang="en-GB" altLang="en-US" dirty="0">
                <a:ea typeface="Sassoon Infant Rg" pitchFamily="50" charset="0"/>
                <a:cs typeface="Sassoon Infant Rg" pitchFamily="50" charset="0"/>
              </a:rPr>
              <a:t>why each of these commas are in the sentences:</a:t>
            </a:r>
          </a:p>
        </p:txBody>
      </p:sp>
      <p:sp>
        <p:nvSpPr>
          <p:cNvPr id="7" name="Rectangle 6"/>
          <p:cNvSpPr/>
          <p:nvPr/>
        </p:nvSpPr>
        <p:spPr>
          <a:xfrm>
            <a:off x="4283793" y="3276209"/>
            <a:ext cx="4410896" cy="505096"/>
          </a:xfrm>
          <a:prstGeom prst="rect">
            <a:avLst/>
          </a:prstGeom>
          <a:solidFill>
            <a:srgbClr val="CFB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Michael said, “I’m not </a:t>
            </a:r>
            <a:r>
              <a:rPr lang="en-GB" altLang="en-US" dirty="0" smtClean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tired.”</a:t>
            </a:r>
            <a:endParaRPr lang="en-GB" altLang="en-US" dirty="0">
              <a:solidFill>
                <a:schemeClr val="tx1"/>
              </a:solidFill>
              <a:ea typeface="Sassoon Infant Rg" pitchFamily="50" charset="0"/>
              <a:cs typeface="Sassoon Infant Rg" pitchFamily="50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48486" y="2210719"/>
            <a:ext cx="5704119" cy="502329"/>
          </a:xfrm>
          <a:prstGeom prst="rect">
            <a:avLst/>
          </a:prstGeom>
          <a:solidFill>
            <a:srgbClr val="CFB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On Saturday, I’m going to </a:t>
            </a:r>
            <a:r>
              <a:rPr lang="en-GB" altLang="en-US" dirty="0" smtClean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read my new book.</a:t>
            </a:r>
            <a:endParaRPr lang="en-GB" altLang="en-US" dirty="0">
              <a:solidFill>
                <a:schemeClr val="tx1"/>
              </a:solidFill>
              <a:ea typeface="Sassoon Infant Rg" pitchFamily="50" charset="0"/>
              <a:cs typeface="Sassoon Infant Rg" pitchFamily="50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48243" y="5471507"/>
            <a:ext cx="6193974" cy="505096"/>
          </a:xfrm>
          <a:prstGeom prst="rect">
            <a:avLst/>
          </a:prstGeom>
          <a:solidFill>
            <a:srgbClr val="CFB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I </a:t>
            </a:r>
            <a:r>
              <a:rPr lang="en-GB" altLang="en-US" dirty="0" smtClean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like playing </a:t>
            </a:r>
            <a:r>
              <a:rPr lang="en-GB" altLang="en-US" dirty="0" err="1" smtClean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Cluedo</a:t>
            </a:r>
            <a:r>
              <a:rPr lang="en-GB" altLang="en-US" dirty="0" smtClean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, </a:t>
            </a:r>
            <a:r>
              <a:rPr lang="en-GB" altLang="en-US" dirty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but I </a:t>
            </a:r>
            <a:r>
              <a:rPr lang="en-GB" altLang="en-US" dirty="0" smtClean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prefer to play Pictionary.</a:t>
            </a:r>
            <a:endParaRPr lang="en-GB" altLang="en-US" dirty="0">
              <a:solidFill>
                <a:schemeClr val="tx1"/>
              </a:solidFill>
              <a:ea typeface="Sassoon Infant Rg" pitchFamily="50" charset="0"/>
              <a:cs typeface="Sassoon Infant Rg" pitchFamily="50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48487" y="4344466"/>
            <a:ext cx="6814462" cy="505096"/>
          </a:xfrm>
          <a:prstGeom prst="rect">
            <a:avLst/>
          </a:prstGeom>
          <a:solidFill>
            <a:srgbClr val="CFB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You can have your potatoes boiled, steamed, mashed or roasted.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3542" y="3873688"/>
            <a:ext cx="1001888" cy="1505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256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365</TotalTime>
  <Words>514</Words>
  <Application>Microsoft Office PowerPoint</Application>
  <PresentationFormat>On-screen Show (4:3)</PresentationFormat>
  <Paragraphs>55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Sassoon Infant Rg</vt:lpstr>
      <vt:lpstr>Twinkl</vt:lpstr>
      <vt:lpstr>Calibri</vt:lpstr>
      <vt:lpstr>Arial</vt:lpstr>
      <vt:lpstr>Office Theme</vt:lpstr>
      <vt:lpstr>PowerPoint Presentation</vt:lpstr>
      <vt:lpstr>PowerPoint Presentation</vt:lpstr>
      <vt:lpstr>Recap</vt:lpstr>
      <vt:lpstr>Starter</vt:lpstr>
      <vt:lpstr>Version 1</vt:lpstr>
      <vt:lpstr>Introduction</vt:lpstr>
      <vt:lpstr>Introduction</vt:lpstr>
      <vt:lpstr>Introduction</vt:lpstr>
      <vt:lpstr>Introduction</vt:lpstr>
      <vt:lpstr>Activity </vt:lpstr>
      <vt:lpstr>Plenary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Carly Rogers</dc:creator>
  <cp:lastModifiedBy>Ruth Landeman</cp:lastModifiedBy>
  <cp:revision>32</cp:revision>
  <dcterms:created xsi:type="dcterms:W3CDTF">2019-11-15T10:19:58Z</dcterms:created>
  <dcterms:modified xsi:type="dcterms:W3CDTF">2020-03-30T10:29:52Z</dcterms:modified>
</cp:coreProperties>
</file>